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4" r:id="rId1"/>
  </p:sldMasterIdLst>
  <p:notesMasterIdLst>
    <p:notesMasterId r:id="rId15"/>
  </p:notesMasterIdLst>
  <p:sldIdLst>
    <p:sldId id="256" r:id="rId2"/>
    <p:sldId id="257" r:id="rId3"/>
    <p:sldId id="258" r:id="rId4"/>
    <p:sldId id="259" r:id="rId5"/>
    <p:sldId id="260" r:id="rId6"/>
    <p:sldId id="261" r:id="rId7"/>
    <p:sldId id="262" r:id="rId8"/>
    <p:sldId id="263" r:id="rId9"/>
    <p:sldId id="265" r:id="rId10"/>
    <p:sldId id="266" r:id="rId11"/>
    <p:sldId id="267" r:id="rId12"/>
    <p:sldId id="268" r:id="rId13"/>
    <p:sldId id="264"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1"/>
    <p:restoredTop sz="95884"/>
  </p:normalViewPr>
  <p:slideViewPr>
    <p:cSldViewPr snapToGrid="0">
      <p:cViewPr varScale="1">
        <p:scale>
          <a:sx n="90" d="100"/>
          <a:sy n="90" d="100"/>
        </p:scale>
        <p:origin x="232" y="70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B024114-F420-FB47-A744-8DF2235FE620}" type="datetimeFigureOut">
              <a:rPr lang="en-US" smtClean="0"/>
              <a:t>2/29/24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D2DC070-8BDD-0548-9537-6016ADA0C606}" type="slidenum">
              <a:rPr lang="en-US" smtClean="0"/>
              <a:t>‹#›</a:t>
            </a:fld>
            <a:endParaRPr lang="en-US"/>
          </a:p>
        </p:txBody>
      </p:sp>
    </p:spTree>
    <p:extLst>
      <p:ext uri="{BB962C8B-B14F-4D97-AF65-F5344CB8AC3E}">
        <p14:creationId xmlns:p14="http://schemas.microsoft.com/office/powerpoint/2010/main" val="32178921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D2DC070-8BDD-0548-9537-6016ADA0C606}" type="slidenum">
              <a:rPr lang="en-US" smtClean="0"/>
              <a:t>13</a:t>
            </a:fld>
            <a:endParaRPr lang="en-US"/>
          </a:p>
        </p:txBody>
      </p:sp>
    </p:spTree>
    <p:extLst>
      <p:ext uri="{BB962C8B-B14F-4D97-AF65-F5344CB8AC3E}">
        <p14:creationId xmlns:p14="http://schemas.microsoft.com/office/powerpoint/2010/main" val="376169593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9" cy="2677648"/>
          </a:xfrm>
        </p:spPr>
        <p:txBody>
          <a:bodyPr anchor="b"/>
          <a:lstStyle>
            <a:lvl1pPr>
              <a:defRPr sz="5400"/>
            </a:lvl1pPr>
          </a:lstStyle>
          <a:p>
            <a:r>
              <a:rPr lang="en-GB"/>
              <a:t>Click to edit Master title style</a:t>
            </a:r>
            <a:endParaRPr lang="en-US" dirty="0"/>
          </a:p>
        </p:txBody>
      </p:sp>
      <p:sp>
        <p:nvSpPr>
          <p:cNvPr id="3" name="Subtitle 2"/>
          <p:cNvSpPr>
            <a:spLocks noGrp="1"/>
          </p:cNvSpPr>
          <p:nvPr>
            <p:ph type="subTitle" idx="1"/>
          </p:nvPr>
        </p:nvSpPr>
        <p:spPr bwMode="gray">
          <a:xfrm>
            <a:off x="1154955" y="4777380"/>
            <a:ext cx="8825659"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dirty="0"/>
          </a:p>
        </p:txBody>
      </p:sp>
      <p:sp>
        <p:nvSpPr>
          <p:cNvPr id="4" name="Date Placeholder 3"/>
          <p:cNvSpPr>
            <a:spLocks noGrp="1"/>
          </p:cNvSpPr>
          <p:nvPr>
            <p:ph type="dt" sz="half" idx="10"/>
          </p:nvPr>
        </p:nvSpPr>
        <p:spPr bwMode="gray">
          <a:xfrm rot="5400000">
            <a:off x="10158986" y="1792226"/>
            <a:ext cx="990599" cy="304799"/>
          </a:xfrm>
        </p:spPr>
        <p:txBody>
          <a:bodyPr anchor="t"/>
          <a:lstStyle>
            <a:lvl1pPr algn="l">
              <a:defRPr b="0" i="0">
                <a:solidFill>
                  <a:schemeClr val="bg1">
                    <a:alpha val="60000"/>
                  </a:schemeClr>
                </a:solidFill>
              </a:defRPr>
            </a:lvl1pPr>
          </a:lstStyle>
          <a:p>
            <a:fld id="{CD9B8474-720A-DD4B-97DF-5CD9204FB128}" type="datetimeFigureOut">
              <a:rPr lang="en-US" smtClean="0"/>
              <a:t>2/29/24</a:t>
            </a:fld>
            <a:endParaRPr lang="en-US"/>
          </a:p>
        </p:txBody>
      </p:sp>
      <p:sp>
        <p:nvSpPr>
          <p:cNvPr id="5" name="Footer Placeholder 4"/>
          <p:cNvSpPr>
            <a:spLocks noGrp="1"/>
          </p:cNvSpPr>
          <p:nvPr>
            <p:ph type="ftr" sz="quarter" idx="11"/>
          </p:nvPr>
        </p:nvSpPr>
        <p:spPr bwMode="gray">
          <a:xfrm rot="5400000">
            <a:off x="8951977" y="3227834"/>
            <a:ext cx="3859795" cy="304801"/>
          </a:xfrm>
        </p:spPr>
        <p:txBody>
          <a:bodyPr/>
          <a:lstStyle>
            <a:lvl1pPr>
              <a:defRPr b="0" i="0">
                <a:solidFill>
                  <a:schemeClr val="bg1">
                    <a:alpha val="60000"/>
                  </a:schemeClr>
                </a:solidFill>
              </a:defRPr>
            </a:lvl1pPr>
          </a:lstStyle>
          <a:p>
            <a:endParaRPr lang="en-US"/>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2" y="295731"/>
            <a:ext cx="838199" cy="767687"/>
          </a:xfrm>
        </p:spPr>
        <p:txBody>
          <a:bodyPr/>
          <a:lstStyle/>
          <a:p>
            <a:fld id="{058E1868-F87C-2D47-B167-7A098DC6D768}" type="slidenum">
              <a:rPr lang="en-US" smtClean="0"/>
              <a:t>‹#›</a:t>
            </a:fld>
            <a:endParaRPr lang="en-US"/>
          </a:p>
        </p:txBody>
      </p:sp>
    </p:spTree>
    <p:extLst>
      <p:ext uri="{BB962C8B-B14F-4D97-AF65-F5344CB8AC3E}">
        <p14:creationId xmlns:p14="http://schemas.microsoft.com/office/powerpoint/2010/main" val="16728182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4969927"/>
            <a:ext cx="8825659" cy="566738"/>
          </a:xfrm>
        </p:spPr>
        <p:txBody>
          <a:bodyPr anchor="b">
            <a:normAutofit/>
          </a:bodyPr>
          <a:lstStyle>
            <a:lvl1pPr algn="l">
              <a:defRPr sz="2400" b="0"/>
            </a:lvl1pPr>
          </a:lstStyle>
          <a:p>
            <a:r>
              <a:rPr lang="en-GB"/>
              <a:t>Click to edit Master title style</a:t>
            </a:r>
            <a:endParaRPr lang="en-US" dirty="0"/>
          </a:p>
        </p:txBody>
      </p:sp>
      <p:sp>
        <p:nvSpPr>
          <p:cNvPr id="3" name="Picture Placeholder 2"/>
          <p:cNvSpPr>
            <a:spLocks noGrp="1" noChangeAspect="1"/>
          </p:cNvSpPr>
          <p:nvPr>
            <p:ph type="pic" idx="1"/>
          </p:nvPr>
        </p:nvSpPr>
        <p:spPr>
          <a:xfrm>
            <a:off x="1154955"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1154953" y="5536665"/>
            <a:ext cx="8825659"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CD9B8474-720A-DD4B-97DF-5CD9204FB128}" type="datetimeFigureOut">
              <a:rPr lang="en-US" smtClean="0"/>
              <a:t>2/29/24</a:t>
            </a:fld>
            <a:endParaRPr lang="en-US"/>
          </a:p>
        </p:txBody>
      </p:sp>
      <p:sp>
        <p:nvSpPr>
          <p:cNvPr id="6" name="Footer Placeholder 5"/>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058E1868-F87C-2D47-B167-7A098DC6D768}" type="slidenum">
              <a:rPr lang="en-US" smtClean="0"/>
              <a:t>‹#›</a:t>
            </a:fld>
            <a:endParaRPr lang="en-US"/>
          </a:p>
        </p:txBody>
      </p:sp>
    </p:spTree>
    <p:extLst>
      <p:ext uri="{BB962C8B-B14F-4D97-AF65-F5344CB8AC3E}">
        <p14:creationId xmlns:p14="http://schemas.microsoft.com/office/powerpoint/2010/main" val="40972112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7" y="1063417"/>
            <a:ext cx="8831816" cy="1372986"/>
          </a:xfrm>
        </p:spPr>
        <p:txBody>
          <a:bodyPr/>
          <a:lstStyle>
            <a:lvl1pPr>
              <a:defRPr sz="4000"/>
            </a:lvl1pPr>
          </a:lstStyle>
          <a:p>
            <a:r>
              <a:rPr lang="en-GB"/>
              <a:t>Click to edit Master title style</a:t>
            </a:r>
            <a:endParaRPr lang="en-US" dirty="0"/>
          </a:p>
        </p:txBody>
      </p:sp>
      <p:sp>
        <p:nvSpPr>
          <p:cNvPr id="8" name="Text Placeholder 3"/>
          <p:cNvSpPr>
            <a:spLocks noGrp="1"/>
          </p:cNvSpPr>
          <p:nvPr>
            <p:ph type="body" sz="half" idx="2"/>
          </p:nvPr>
        </p:nvSpPr>
        <p:spPr>
          <a:xfrm>
            <a:off x="1154955"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4" name="Date Placeholder 3"/>
          <p:cNvSpPr>
            <a:spLocks noGrp="1"/>
          </p:cNvSpPr>
          <p:nvPr>
            <p:ph type="dt" sz="half" idx="10"/>
          </p:nvPr>
        </p:nvSpPr>
        <p:spPr/>
        <p:txBody>
          <a:bodyPr/>
          <a:lstStyle/>
          <a:p>
            <a:fld id="{CD9B8474-720A-DD4B-97DF-5CD9204FB128}" type="datetimeFigureOut">
              <a:rPr lang="en-US" smtClean="0"/>
              <a:t>2/29/24</a:t>
            </a:fld>
            <a:endParaRPr lang="en-US"/>
          </a:p>
        </p:txBody>
      </p:sp>
      <p:sp>
        <p:nvSpPr>
          <p:cNvPr id="5" name="Footer Placeholder 4"/>
          <p:cNvSpPr>
            <a:spLocks noGrp="1"/>
          </p:cNvSpPr>
          <p:nvPr>
            <p:ph type="ftr" sz="quarter" idx="11"/>
          </p:nvPr>
        </p:nvSpPr>
        <p:spPr/>
        <p:txBody>
          <a:bodyPr/>
          <a:lstStyle/>
          <a:p>
            <a:endParaRPr lang="en-US"/>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058E1868-F87C-2D47-B167-7A098DC6D768}" type="slidenum">
              <a:rPr lang="en-US" smtClean="0"/>
              <a:t>‹#›</a:t>
            </a:fld>
            <a:endParaRPr lang="en-US"/>
          </a:p>
        </p:txBody>
      </p:sp>
    </p:spTree>
    <p:extLst>
      <p:ext uri="{BB962C8B-B14F-4D97-AF65-F5344CB8AC3E}">
        <p14:creationId xmlns:p14="http://schemas.microsoft.com/office/powerpoint/2010/main" val="4479808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7"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9"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7" y="982134"/>
            <a:ext cx="8453907" cy="2696632"/>
          </a:xfrm>
        </p:spPr>
        <p:txBody>
          <a:bodyPr/>
          <a:lstStyle>
            <a:lvl1pPr>
              <a:defRPr sz="4000"/>
            </a:lvl1pPr>
          </a:lstStyle>
          <a:p>
            <a:r>
              <a:rPr lang="en-GB"/>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10" name="Text Placeholder 3"/>
          <p:cNvSpPr>
            <a:spLocks noGrp="1"/>
          </p:cNvSpPr>
          <p:nvPr>
            <p:ph type="body" sz="half" idx="2"/>
          </p:nvPr>
        </p:nvSpPr>
        <p:spPr>
          <a:xfrm>
            <a:off x="1154956" y="5029201"/>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4" name="Date Placeholder 3"/>
          <p:cNvSpPr>
            <a:spLocks noGrp="1"/>
          </p:cNvSpPr>
          <p:nvPr>
            <p:ph type="dt" sz="half" idx="10"/>
          </p:nvPr>
        </p:nvSpPr>
        <p:spPr/>
        <p:txBody>
          <a:bodyPr/>
          <a:lstStyle/>
          <a:p>
            <a:fld id="{CD9B8474-720A-DD4B-97DF-5CD9204FB128}" type="datetimeFigureOut">
              <a:rPr lang="en-US" smtClean="0"/>
              <a:t>2/29/24</a:t>
            </a:fld>
            <a:endParaRPr lang="en-US"/>
          </a:p>
        </p:txBody>
      </p:sp>
      <p:sp>
        <p:nvSpPr>
          <p:cNvPr id="5" name="Footer Placeholder 4"/>
          <p:cNvSpPr>
            <a:spLocks noGrp="1"/>
          </p:cNvSpPr>
          <p:nvPr>
            <p:ph type="ftr" sz="quarter" idx="11"/>
          </p:nvPr>
        </p:nvSpPr>
        <p:spPr/>
        <p:txBody>
          <a:bodyPr/>
          <a:lstStyle/>
          <a:p>
            <a:endParaRPr lang="en-US"/>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058E1868-F87C-2D47-B167-7A098DC6D768}" type="slidenum">
              <a:rPr lang="en-US" smtClean="0"/>
              <a:t>‹#›</a:t>
            </a:fld>
            <a:endParaRPr lang="en-US"/>
          </a:p>
        </p:txBody>
      </p:sp>
    </p:spTree>
    <p:extLst>
      <p:ext uri="{BB962C8B-B14F-4D97-AF65-F5344CB8AC3E}">
        <p14:creationId xmlns:p14="http://schemas.microsoft.com/office/powerpoint/2010/main" val="191650393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2370667"/>
            <a:ext cx="8825660" cy="1822514"/>
          </a:xfrm>
        </p:spPr>
        <p:txBody>
          <a:bodyPr anchor="b"/>
          <a:lstStyle>
            <a:lvl1pPr algn="l">
              <a:defRPr sz="4000" b="0" cap="none"/>
            </a:lvl1pPr>
          </a:lstStyle>
          <a:p>
            <a:r>
              <a:rPr lang="en-GB"/>
              <a:t>Click to edit Master title style</a:t>
            </a:r>
            <a:endParaRPr lang="en-US" dirty="0"/>
          </a:p>
        </p:txBody>
      </p:sp>
      <p:sp>
        <p:nvSpPr>
          <p:cNvPr id="3" name="Text Placeholder 2"/>
          <p:cNvSpPr>
            <a:spLocks noGrp="1"/>
          </p:cNvSpPr>
          <p:nvPr>
            <p:ph type="body" idx="1"/>
          </p:nvPr>
        </p:nvSpPr>
        <p:spPr>
          <a:xfrm>
            <a:off x="1154955"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CD9B8474-720A-DD4B-97DF-5CD9204FB128}" type="datetimeFigureOut">
              <a:rPr lang="en-US" smtClean="0"/>
              <a:t>2/29/24</a:t>
            </a:fld>
            <a:endParaRPr lang="en-US"/>
          </a:p>
        </p:txBody>
      </p:sp>
      <p:sp>
        <p:nvSpPr>
          <p:cNvPr id="5" name="Footer Placeholder 4"/>
          <p:cNvSpPr>
            <a:spLocks noGrp="1"/>
          </p:cNvSpPr>
          <p:nvPr>
            <p:ph type="ftr" sz="quarter" idx="11"/>
          </p:nvPr>
        </p:nvSpPr>
        <p:spPr/>
        <p:txBody>
          <a:bodyPr/>
          <a:lstStyle/>
          <a:p>
            <a:endParaRPr lang="en-US"/>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058E1868-F87C-2D47-B167-7A098DC6D768}" type="slidenum">
              <a:rPr lang="en-US" smtClean="0"/>
              <a:t>‹#›</a:t>
            </a:fld>
            <a:endParaRPr lang="en-US"/>
          </a:p>
        </p:txBody>
      </p:sp>
    </p:spTree>
    <p:extLst>
      <p:ext uri="{BB962C8B-B14F-4D97-AF65-F5344CB8AC3E}">
        <p14:creationId xmlns:p14="http://schemas.microsoft.com/office/powerpoint/2010/main" val="123919365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5" y="973668"/>
            <a:ext cx="8825659" cy="706964"/>
          </a:xfrm>
        </p:spPr>
        <p:txBody>
          <a:bodyPr/>
          <a:lstStyle>
            <a:lvl1pPr>
              <a:defRPr sz="3600"/>
            </a:lvl1pPr>
          </a:lstStyle>
          <a:p>
            <a:r>
              <a:rPr lang="en-GB"/>
              <a:t>Click to edit Master title style</a:t>
            </a:r>
            <a:endParaRPr lang="en-US" dirty="0"/>
          </a:p>
        </p:txBody>
      </p:sp>
      <p:sp>
        <p:nvSpPr>
          <p:cNvPr id="3" name="Text Placeholder 2"/>
          <p:cNvSpPr>
            <a:spLocks noGrp="1"/>
          </p:cNvSpPr>
          <p:nvPr>
            <p:ph type="body" idx="1"/>
          </p:nvPr>
        </p:nvSpPr>
        <p:spPr>
          <a:xfrm>
            <a:off x="1154954" y="2603502"/>
            <a:ext cx="314187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6" name="Text Placeholder 3"/>
          <p:cNvSpPr>
            <a:spLocks noGrp="1"/>
          </p:cNvSpPr>
          <p:nvPr>
            <p:ph type="body" sz="half" idx="15"/>
          </p:nvPr>
        </p:nvSpPr>
        <p:spPr>
          <a:xfrm>
            <a:off x="1154954" y="3179766"/>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Text Placeholder 4"/>
          <p:cNvSpPr>
            <a:spLocks noGrp="1"/>
          </p:cNvSpPr>
          <p:nvPr>
            <p:ph type="body" sz="quarter" idx="3"/>
          </p:nvPr>
        </p:nvSpPr>
        <p:spPr>
          <a:xfrm>
            <a:off x="4512722"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9" name="Text Placeholder 3"/>
          <p:cNvSpPr>
            <a:spLocks noGrp="1"/>
          </p:cNvSpPr>
          <p:nvPr>
            <p:ph type="body" sz="half" idx="16"/>
          </p:nvPr>
        </p:nvSpPr>
        <p:spPr>
          <a:xfrm>
            <a:off x="4512722" y="3179765"/>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14" name="Text Placeholder 4"/>
          <p:cNvSpPr>
            <a:spLocks noGrp="1"/>
          </p:cNvSpPr>
          <p:nvPr>
            <p:ph type="body" sz="quarter" idx="13"/>
          </p:nvPr>
        </p:nvSpPr>
        <p:spPr>
          <a:xfrm>
            <a:off x="7888135" y="2603501"/>
            <a:ext cx="3145731"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cxnSp>
        <p:nvCxnSpPr>
          <p:cNvPr id="17" name="Straight Connector 16"/>
          <p:cNvCxnSpPr/>
          <p:nvPr/>
        </p:nvCxnSpPr>
        <p:spPr>
          <a:xfrm>
            <a:off x="4403971" y="2569635"/>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5"/>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CD9B8474-720A-DD4B-97DF-5CD9204FB128}" type="datetimeFigureOut">
              <a:rPr lang="en-US" smtClean="0"/>
              <a:t>2/29/24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58E1868-F87C-2D47-B167-7A098DC6D768}" type="slidenum">
              <a:rPr lang="en-US" smtClean="0"/>
              <a:t>‹#›</a:t>
            </a:fld>
            <a:endParaRPr lang="en-US"/>
          </a:p>
        </p:txBody>
      </p:sp>
    </p:spTree>
    <p:extLst>
      <p:ext uri="{BB962C8B-B14F-4D97-AF65-F5344CB8AC3E}">
        <p14:creationId xmlns:p14="http://schemas.microsoft.com/office/powerpoint/2010/main" val="244405944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5" y="973668"/>
            <a:ext cx="8825659" cy="706964"/>
          </a:xfrm>
        </p:spPr>
        <p:txBody>
          <a:bodyPr/>
          <a:lstStyle>
            <a:lvl1pPr>
              <a:defRPr sz="3600"/>
            </a:lvl1pPr>
          </a:lstStyle>
          <a:p>
            <a:r>
              <a:rPr lang="en-GB"/>
              <a:t>Click to edit Master title style</a:t>
            </a:r>
            <a:endParaRPr lang="en-US" dirty="0"/>
          </a:p>
        </p:txBody>
      </p:sp>
      <p:sp>
        <p:nvSpPr>
          <p:cNvPr id="3" name="Text Placeholder 2"/>
          <p:cNvSpPr>
            <a:spLocks noGrp="1"/>
          </p:cNvSpPr>
          <p:nvPr>
            <p:ph type="body" idx="1"/>
          </p:nvPr>
        </p:nvSpPr>
        <p:spPr>
          <a:xfrm>
            <a:off x="1154954" y="4532844"/>
            <a:ext cx="305043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9" name="Picture Placeholder 2"/>
          <p:cNvSpPr>
            <a:spLocks noGrp="1" noChangeAspect="1"/>
          </p:cNvSpPr>
          <p:nvPr>
            <p:ph type="pic" idx="15"/>
          </p:nvPr>
        </p:nvSpPr>
        <p:spPr>
          <a:xfrm>
            <a:off x="1334553"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22" name="Text Placeholder 3"/>
          <p:cNvSpPr>
            <a:spLocks noGrp="1"/>
          </p:cNvSpPr>
          <p:nvPr>
            <p:ph type="body" sz="half" idx="18"/>
          </p:nvPr>
        </p:nvSpPr>
        <p:spPr>
          <a:xfrm>
            <a:off x="1154954" y="5109106"/>
            <a:ext cx="3050439"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Text Placeholder 4"/>
          <p:cNvSpPr>
            <a:spLocks noGrp="1"/>
          </p:cNvSpPr>
          <p:nvPr>
            <p:ph type="body" sz="quarter" idx="3"/>
          </p:nvPr>
        </p:nvSpPr>
        <p:spPr>
          <a:xfrm>
            <a:off x="4568866" y="4532846"/>
            <a:ext cx="3050439"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1" name="Picture Placeholder 2"/>
          <p:cNvSpPr>
            <a:spLocks noGrp="1" noChangeAspect="1"/>
          </p:cNvSpPr>
          <p:nvPr>
            <p:ph type="pic" idx="21"/>
          </p:nvPr>
        </p:nvSpPr>
        <p:spPr>
          <a:xfrm>
            <a:off x="4748463"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23" name="Text Placeholder 3"/>
          <p:cNvSpPr>
            <a:spLocks noGrp="1"/>
          </p:cNvSpPr>
          <p:nvPr>
            <p:ph type="body" sz="half" idx="19"/>
          </p:nvPr>
        </p:nvSpPr>
        <p:spPr>
          <a:xfrm>
            <a:off x="4570173" y="5109105"/>
            <a:ext cx="3050439"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14" name="Text Placeholder 4"/>
          <p:cNvSpPr>
            <a:spLocks noGrp="1"/>
          </p:cNvSpPr>
          <p:nvPr>
            <p:ph type="body" sz="quarter" idx="13"/>
          </p:nvPr>
        </p:nvSpPr>
        <p:spPr>
          <a:xfrm>
            <a:off x="7982777"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2" name="Picture Placeholder 2"/>
          <p:cNvSpPr>
            <a:spLocks noGrp="1" noChangeAspect="1"/>
          </p:cNvSpPr>
          <p:nvPr>
            <p:ph type="pic" idx="22"/>
          </p:nvPr>
        </p:nvSpPr>
        <p:spPr>
          <a:xfrm>
            <a:off x="8163031"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cxnSp>
        <p:nvCxnSpPr>
          <p:cNvPr id="43" name="Straight Connector 42"/>
          <p:cNvCxnSpPr/>
          <p:nvPr/>
        </p:nvCxnSpPr>
        <p:spPr>
          <a:xfrm>
            <a:off x="4405831" y="2569635"/>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3" y="2569635"/>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CD9B8474-720A-DD4B-97DF-5CD9204FB128}" type="datetimeFigureOut">
              <a:rPr lang="en-US" smtClean="0"/>
              <a:t>2/29/24</a:t>
            </a:fld>
            <a:endParaRPr lang="en-US"/>
          </a:p>
        </p:txBody>
      </p:sp>
      <p:sp>
        <p:nvSpPr>
          <p:cNvPr id="8" name="Footer Placeholder 7"/>
          <p:cNvSpPr>
            <a:spLocks noGrp="1"/>
          </p:cNvSpPr>
          <p:nvPr>
            <p:ph type="ftr" sz="quarter" idx="11"/>
          </p:nvPr>
        </p:nvSpPr>
        <p:spPr>
          <a:xfrm>
            <a:off x="561111" y="6391840"/>
            <a:ext cx="3644283" cy="304801"/>
          </a:xfrm>
        </p:spPr>
        <p:txBody>
          <a:bodyPr/>
          <a:lstStyle/>
          <a:p>
            <a:endParaRPr lang="en-US"/>
          </a:p>
        </p:txBody>
      </p:sp>
      <p:sp>
        <p:nvSpPr>
          <p:cNvPr id="9" name="Slide Number Placeholder 8"/>
          <p:cNvSpPr>
            <a:spLocks noGrp="1"/>
          </p:cNvSpPr>
          <p:nvPr>
            <p:ph type="sldNum" sz="quarter" idx="12"/>
          </p:nvPr>
        </p:nvSpPr>
        <p:spPr/>
        <p:txBody>
          <a:bodyPr/>
          <a:lstStyle/>
          <a:p>
            <a:fld id="{058E1868-F87C-2D47-B167-7A098DC6D768}" type="slidenum">
              <a:rPr lang="en-US" smtClean="0"/>
              <a:t>‹#›</a:t>
            </a:fld>
            <a:endParaRPr lang="en-US"/>
          </a:p>
        </p:txBody>
      </p:sp>
    </p:spTree>
    <p:extLst>
      <p:ext uri="{BB962C8B-B14F-4D97-AF65-F5344CB8AC3E}">
        <p14:creationId xmlns:p14="http://schemas.microsoft.com/office/powerpoint/2010/main" val="107551561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5" y="973668"/>
            <a:ext cx="8825659" cy="706964"/>
          </a:xfrm>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a:xfrm>
            <a:off x="1154955" y="2603500"/>
            <a:ext cx="8825659" cy="3416300"/>
          </a:xfrm>
        </p:spPr>
        <p:txBody>
          <a:bodyPr vert="eaVert" anchor="t" anchorCtr="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a:xfrm>
            <a:off x="10695441" y="6391840"/>
            <a:ext cx="990599" cy="304799"/>
          </a:xfrm>
        </p:spPr>
        <p:txBody>
          <a:bodyPr/>
          <a:lstStyle/>
          <a:p>
            <a:fld id="{CD9B8474-720A-DD4B-97DF-5CD9204FB128}" type="datetimeFigureOut">
              <a:rPr lang="en-US" smtClean="0"/>
              <a:t>2/29/24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58E1868-F87C-2D47-B167-7A098DC6D768}" type="slidenum">
              <a:rPr lang="en-US" smtClean="0"/>
              <a:t>‹#›</a:t>
            </a:fld>
            <a:endParaRPr lang="en-US"/>
          </a:p>
        </p:txBody>
      </p:sp>
    </p:spTree>
    <p:extLst>
      <p:ext uri="{BB962C8B-B14F-4D97-AF65-F5344CB8AC3E}">
        <p14:creationId xmlns:p14="http://schemas.microsoft.com/office/powerpoint/2010/main" val="258365078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6" y="1278467"/>
            <a:ext cx="1409965" cy="4748590"/>
          </a:xfrm>
        </p:spPr>
        <p:txBody>
          <a:bodyPr vert="eaVert" anchor="b" anchorCtr="0"/>
          <a:lstStyle/>
          <a:p>
            <a:r>
              <a:rPr lang="en-GB"/>
              <a:t>Click to edit Master title style</a:t>
            </a:r>
            <a:endParaRPr lang="en-US" dirty="0"/>
          </a:p>
        </p:txBody>
      </p:sp>
      <p:sp>
        <p:nvSpPr>
          <p:cNvPr id="3" name="Vertical Text Placeholder 2"/>
          <p:cNvSpPr>
            <a:spLocks noGrp="1"/>
          </p:cNvSpPr>
          <p:nvPr>
            <p:ph type="body" orient="vert" idx="1"/>
          </p:nvPr>
        </p:nvSpPr>
        <p:spPr>
          <a:xfrm>
            <a:off x="1154955" y="1278467"/>
            <a:ext cx="6256025" cy="4748590"/>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a:xfrm>
            <a:off x="10653106" y="6391840"/>
            <a:ext cx="992135" cy="304799"/>
          </a:xfrm>
        </p:spPr>
        <p:txBody>
          <a:bodyPr/>
          <a:lstStyle/>
          <a:p>
            <a:fld id="{CD9B8474-720A-DD4B-97DF-5CD9204FB128}" type="datetimeFigureOut">
              <a:rPr lang="en-US" smtClean="0"/>
              <a:t>2/29/24</a:t>
            </a:fld>
            <a:endParaRPr lang="en-US"/>
          </a:p>
        </p:txBody>
      </p:sp>
      <p:sp>
        <p:nvSpPr>
          <p:cNvPr id="5" name="Footer Placeholder 4"/>
          <p:cNvSpPr>
            <a:spLocks noGrp="1"/>
          </p:cNvSpPr>
          <p:nvPr>
            <p:ph type="ftr" sz="quarter" idx="11"/>
          </p:nvPr>
        </p:nvSpPr>
        <p:spPr/>
        <p:txBody>
          <a:bodyPr/>
          <a:lstStyle/>
          <a:p>
            <a:endParaRPr lang="en-US"/>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058E1868-F87C-2D47-B167-7A098DC6D768}" type="slidenum">
              <a:rPr lang="en-US" smtClean="0"/>
              <a:t>‹#›</a:t>
            </a:fld>
            <a:endParaRPr lang="en-US"/>
          </a:p>
        </p:txBody>
      </p:sp>
    </p:spTree>
    <p:extLst>
      <p:ext uri="{BB962C8B-B14F-4D97-AF65-F5344CB8AC3E}">
        <p14:creationId xmlns:p14="http://schemas.microsoft.com/office/powerpoint/2010/main" val="34216432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a:xfrm>
            <a:off x="1154955" y="2603500"/>
            <a:ext cx="8825659" cy="341630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CD9B8474-720A-DD4B-97DF-5CD9204FB128}" type="datetimeFigureOut">
              <a:rPr lang="en-US" smtClean="0"/>
              <a:t>2/29/24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58E1868-F87C-2D47-B167-7A098DC6D768}" type="slidenum">
              <a:rPr lang="en-US" smtClean="0"/>
              <a:t>‹#›</a:t>
            </a:fld>
            <a:endParaRPr lang="en-US"/>
          </a:p>
        </p:txBody>
      </p:sp>
    </p:spTree>
    <p:extLst>
      <p:ext uri="{BB962C8B-B14F-4D97-AF65-F5344CB8AC3E}">
        <p14:creationId xmlns:p14="http://schemas.microsoft.com/office/powerpoint/2010/main" val="17649726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2677645"/>
            <a:ext cx="4351025" cy="2283824"/>
          </a:xfrm>
        </p:spPr>
        <p:txBody>
          <a:bodyPr anchor="ctr"/>
          <a:lstStyle>
            <a:lvl1pPr algn="l">
              <a:defRPr sz="4000" b="0" cap="none"/>
            </a:lvl1pPr>
          </a:lstStyle>
          <a:p>
            <a:r>
              <a:rPr lang="en-GB"/>
              <a:t>Click to edit Master title style</a:t>
            </a:r>
            <a:endParaRPr lang="en-US" dirty="0"/>
          </a:p>
        </p:txBody>
      </p:sp>
      <p:sp>
        <p:nvSpPr>
          <p:cNvPr id="3" name="Text Placeholder 2"/>
          <p:cNvSpPr>
            <a:spLocks noGrp="1"/>
          </p:cNvSpPr>
          <p:nvPr>
            <p:ph type="body" idx="1"/>
          </p:nvPr>
        </p:nvSpPr>
        <p:spPr>
          <a:xfrm>
            <a:off x="6895561"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CD9B8474-720A-DD4B-97DF-5CD9204FB128}" type="datetimeFigureOut">
              <a:rPr lang="en-US" smtClean="0"/>
              <a:t>2/29/24</a:t>
            </a:fld>
            <a:endParaRPr lang="en-US"/>
          </a:p>
        </p:txBody>
      </p:sp>
      <p:sp>
        <p:nvSpPr>
          <p:cNvPr id="5" name="Footer Placeholder 4"/>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058E1868-F87C-2D47-B167-7A098DC6D768}" type="slidenum">
              <a:rPr lang="en-US" smtClean="0"/>
              <a:t>‹#›</a:t>
            </a:fld>
            <a:endParaRPr lang="en-US"/>
          </a:p>
        </p:txBody>
      </p:sp>
    </p:spTree>
    <p:extLst>
      <p:ext uri="{BB962C8B-B14F-4D97-AF65-F5344CB8AC3E}">
        <p14:creationId xmlns:p14="http://schemas.microsoft.com/office/powerpoint/2010/main" val="28685852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1154954" y="2603502"/>
            <a:ext cx="4825159" cy="3416301"/>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208714" y="2603500"/>
            <a:ext cx="4825159" cy="3416300"/>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CD9B8474-720A-DD4B-97DF-5CD9204FB128}" type="datetimeFigureOut">
              <a:rPr lang="en-US" smtClean="0"/>
              <a:t>2/29/24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58E1868-F87C-2D47-B167-7A098DC6D768}" type="slidenum">
              <a:rPr lang="en-US" smtClean="0"/>
              <a:t>‹#›</a:t>
            </a:fld>
            <a:endParaRPr lang="en-US"/>
          </a:p>
        </p:txBody>
      </p:sp>
    </p:spTree>
    <p:extLst>
      <p:ext uri="{BB962C8B-B14F-4D97-AF65-F5344CB8AC3E}">
        <p14:creationId xmlns:p14="http://schemas.microsoft.com/office/powerpoint/2010/main" val="38070026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dirty="0"/>
          </a:p>
        </p:txBody>
      </p:sp>
      <p:sp>
        <p:nvSpPr>
          <p:cNvPr id="3" name="Text Placeholder 2"/>
          <p:cNvSpPr>
            <a:spLocks noGrp="1"/>
          </p:cNvSpPr>
          <p:nvPr>
            <p:ph type="body" idx="1"/>
          </p:nvPr>
        </p:nvSpPr>
        <p:spPr>
          <a:xfrm>
            <a:off x="1154955"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154954" y="3179764"/>
            <a:ext cx="4825159" cy="2840039"/>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208714"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208714" y="3179764"/>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CD9B8474-720A-DD4B-97DF-5CD9204FB128}" type="datetimeFigureOut">
              <a:rPr lang="en-US" smtClean="0"/>
              <a:t>2/29/24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58E1868-F87C-2D47-B167-7A098DC6D768}" type="slidenum">
              <a:rPr lang="en-US" smtClean="0"/>
              <a:t>‹#›</a:t>
            </a:fld>
            <a:endParaRPr lang="en-US"/>
          </a:p>
        </p:txBody>
      </p:sp>
    </p:spTree>
    <p:extLst>
      <p:ext uri="{BB962C8B-B14F-4D97-AF65-F5344CB8AC3E}">
        <p14:creationId xmlns:p14="http://schemas.microsoft.com/office/powerpoint/2010/main" val="40664888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5" y="973668"/>
            <a:ext cx="8761413" cy="706964"/>
          </a:xfrm>
        </p:spPr>
        <p:txBody>
          <a:bodyPr/>
          <a:lstStyle>
            <a:lvl1pPr>
              <a:defRPr/>
            </a:lvl1p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CD9B8474-720A-DD4B-97DF-5CD9204FB128}" type="datetimeFigureOut">
              <a:rPr lang="en-US" smtClean="0"/>
              <a:t>2/29/24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58E1868-F87C-2D47-B167-7A098DC6D768}" type="slidenum">
              <a:rPr lang="en-US" smtClean="0"/>
              <a:t>‹#›</a:t>
            </a:fld>
            <a:endParaRPr lang="en-US"/>
          </a:p>
        </p:txBody>
      </p:sp>
    </p:spTree>
    <p:extLst>
      <p:ext uri="{BB962C8B-B14F-4D97-AF65-F5344CB8AC3E}">
        <p14:creationId xmlns:p14="http://schemas.microsoft.com/office/powerpoint/2010/main" val="23928353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D9B8474-720A-DD4B-97DF-5CD9204FB128}" type="datetimeFigureOut">
              <a:rPr lang="en-US" smtClean="0"/>
              <a:t>2/29/24</a:t>
            </a:fld>
            <a:endParaRPr lang="en-US"/>
          </a:p>
        </p:txBody>
      </p:sp>
      <p:sp>
        <p:nvSpPr>
          <p:cNvPr id="3" name="Footer Placeholder 2"/>
          <p:cNvSpPr>
            <a:spLocks noGrp="1"/>
          </p:cNvSpPr>
          <p:nvPr>
            <p:ph type="ftr" sz="quarter" idx="11"/>
          </p:nvPr>
        </p:nvSpPr>
        <p:spPr/>
        <p:txBody>
          <a:bodyPr/>
          <a:lstStyle/>
          <a:p>
            <a:endParaRPr lang="en-US"/>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058E1868-F87C-2D47-B167-7A098DC6D768}" type="slidenum">
              <a:rPr lang="en-US" smtClean="0"/>
              <a:t>‹#›</a:t>
            </a:fld>
            <a:endParaRPr lang="en-US"/>
          </a:p>
        </p:txBody>
      </p:sp>
    </p:spTree>
    <p:extLst>
      <p:ext uri="{BB962C8B-B14F-4D97-AF65-F5344CB8AC3E}">
        <p14:creationId xmlns:p14="http://schemas.microsoft.com/office/powerpoint/2010/main" val="3974429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9" cy="1600200"/>
          </a:xfrm>
        </p:spPr>
        <p:txBody>
          <a:bodyPr anchor="b"/>
          <a:lstStyle>
            <a:lvl1pPr algn="l">
              <a:defRPr sz="2400" b="0"/>
            </a:lvl1pPr>
          </a:lstStyle>
          <a:p>
            <a:r>
              <a:rPr lang="en-GB"/>
              <a:t>Click to edit Master title style</a:t>
            </a:r>
            <a:endParaRPr lang="en-US" dirty="0"/>
          </a:p>
        </p:txBody>
      </p:sp>
      <p:sp>
        <p:nvSpPr>
          <p:cNvPr id="3" name="Content Placeholder 2"/>
          <p:cNvSpPr>
            <a:spLocks noGrp="1"/>
          </p:cNvSpPr>
          <p:nvPr>
            <p:ph idx="1"/>
          </p:nvPr>
        </p:nvSpPr>
        <p:spPr>
          <a:xfrm>
            <a:off x="5781145" y="1447800"/>
            <a:ext cx="5190067" cy="4572000"/>
          </a:xfrm>
        </p:spPr>
        <p:txBody>
          <a:bodyPr anchor="ct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bwMode="gray">
          <a:xfrm>
            <a:off x="1154954" y="3129282"/>
            <a:ext cx="2793159"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CD9B8474-720A-DD4B-97DF-5CD9204FB128}" type="datetimeFigureOut">
              <a:rPr lang="en-US" smtClean="0"/>
              <a:t>2/29/24</a:t>
            </a:fld>
            <a:endParaRPr lang="en-US"/>
          </a:p>
        </p:txBody>
      </p:sp>
      <p:sp>
        <p:nvSpPr>
          <p:cNvPr id="6" name="Footer Placeholder 5"/>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058E1868-F87C-2D47-B167-7A098DC6D768}" type="slidenum">
              <a:rPr lang="en-US" smtClean="0"/>
              <a:t>‹#›</a:t>
            </a:fld>
            <a:endParaRPr lang="en-US"/>
          </a:p>
        </p:txBody>
      </p:sp>
    </p:spTree>
    <p:extLst>
      <p:ext uri="{BB962C8B-B14F-4D97-AF65-F5344CB8AC3E}">
        <p14:creationId xmlns:p14="http://schemas.microsoft.com/office/powerpoint/2010/main" val="37745282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5"/>
            <a:ext cx="3865135" cy="1735667"/>
          </a:xfrm>
        </p:spPr>
        <p:txBody>
          <a:bodyPr anchor="b">
            <a:normAutofit/>
          </a:bodyPr>
          <a:lstStyle>
            <a:lvl1pPr algn="l">
              <a:defRPr sz="3600" b="0"/>
            </a:lvl1pPr>
          </a:lstStyle>
          <a:p>
            <a:r>
              <a:rPr lang="en-GB"/>
              <a:t>Click to edit Master title style</a:t>
            </a:r>
            <a:endParaRPr lang="en-US" dirty="0"/>
          </a:p>
        </p:txBody>
      </p:sp>
      <p:sp>
        <p:nvSpPr>
          <p:cNvPr id="3" name="Picture Placeholder 2"/>
          <p:cNvSpPr>
            <a:spLocks noGrp="1" noChangeAspect="1"/>
          </p:cNvSpPr>
          <p:nvPr>
            <p:ph type="pic" idx="1"/>
          </p:nvPr>
        </p:nvSpPr>
        <p:spPr>
          <a:xfrm>
            <a:off x="6547872"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GB"/>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CD9B8474-720A-DD4B-97DF-5CD9204FB128}" type="datetimeFigureOut">
              <a:rPr lang="en-US" smtClean="0"/>
              <a:t>2/29/24</a:t>
            </a:fld>
            <a:endParaRPr lang="en-US"/>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058E1868-F87C-2D47-B167-7A098DC6D768}" type="slidenum">
              <a:rPr lang="en-US" smtClean="0"/>
              <a:t>‹#›</a:t>
            </a:fld>
            <a:endParaRPr lang="en-US"/>
          </a:p>
        </p:txBody>
      </p:sp>
    </p:spTree>
    <p:extLst>
      <p:ext uri="{BB962C8B-B14F-4D97-AF65-F5344CB8AC3E}">
        <p14:creationId xmlns:p14="http://schemas.microsoft.com/office/powerpoint/2010/main" val="9941977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5" y="973668"/>
            <a:ext cx="8761413" cy="706964"/>
          </a:xfrm>
          <a:prstGeom prst="rect">
            <a:avLst/>
          </a:prstGeom>
        </p:spPr>
        <p:txBody>
          <a:bodyPr vert="horz" lIns="91440" tIns="45720" rIns="91440" bIns="45720" rtlCol="0" anchor="ctr">
            <a:noAutofit/>
          </a:bodyPr>
          <a:lstStyle/>
          <a:p>
            <a:r>
              <a:rPr lang="en-GB"/>
              <a:t>Click to edit Master title style</a:t>
            </a:r>
            <a:endParaRPr lang="en-US" dirty="0"/>
          </a:p>
        </p:txBody>
      </p:sp>
      <p:sp>
        <p:nvSpPr>
          <p:cNvPr id="3" name="Text Placeholder 2"/>
          <p:cNvSpPr>
            <a:spLocks noGrp="1"/>
          </p:cNvSpPr>
          <p:nvPr>
            <p:ph type="body" idx="1"/>
          </p:nvPr>
        </p:nvSpPr>
        <p:spPr>
          <a:xfrm>
            <a:off x="1154955" y="2603500"/>
            <a:ext cx="8761413" cy="3416300"/>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10653106" y="6391840"/>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CD9B8474-720A-DD4B-97DF-5CD9204FB128}" type="datetimeFigureOut">
              <a:rPr lang="en-US" smtClean="0"/>
              <a:t>2/29/24</a:t>
            </a:fld>
            <a:endParaRPr lang="en-US"/>
          </a:p>
        </p:txBody>
      </p:sp>
      <p:sp>
        <p:nvSpPr>
          <p:cNvPr id="5" name="Footer Placeholder 4"/>
          <p:cNvSpPr>
            <a:spLocks noGrp="1"/>
          </p:cNvSpPr>
          <p:nvPr>
            <p:ph type="ftr" sz="quarter" idx="3"/>
          </p:nvPr>
        </p:nvSpPr>
        <p:spPr>
          <a:xfrm>
            <a:off x="561111" y="6391840"/>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US"/>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2" y="295731"/>
            <a:ext cx="838199" cy="767687"/>
          </a:xfrm>
          <a:prstGeom prst="rect">
            <a:avLst/>
          </a:prstGeom>
        </p:spPr>
        <p:txBody>
          <a:bodyPr vert="horz" lIns="91440" tIns="45720" rIns="91440" bIns="45720" rtlCol="0" anchor="b"/>
          <a:lstStyle>
            <a:lvl1pPr algn="ctr">
              <a:defRPr sz="2800" b="0" i="0">
                <a:solidFill>
                  <a:schemeClr val="bg1"/>
                </a:solidFill>
              </a:defRPr>
            </a:lvl1pPr>
          </a:lstStyle>
          <a:p>
            <a:fld id="{058E1868-F87C-2D47-B167-7A098DC6D768}" type="slidenum">
              <a:rPr lang="en-US" smtClean="0"/>
              <a:t>‹#›</a:t>
            </a:fld>
            <a:endParaRPr lang="en-US"/>
          </a:p>
        </p:txBody>
      </p:sp>
    </p:spTree>
    <p:extLst>
      <p:ext uri="{BB962C8B-B14F-4D97-AF65-F5344CB8AC3E}">
        <p14:creationId xmlns:p14="http://schemas.microsoft.com/office/powerpoint/2010/main" val="3717612173"/>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 id="2147483700" r:id="rId16"/>
    <p:sldLayoutId id="2147483701" r:id="rId17"/>
  </p:sldLayoutIdLst>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61C8BBC-C886-B0E5-C9FB-EBB8F468C85D}"/>
              </a:ext>
            </a:extLst>
          </p:cNvPr>
          <p:cNvSpPr>
            <a:spLocks noGrp="1"/>
          </p:cNvSpPr>
          <p:nvPr>
            <p:ph type="ctrTitle"/>
          </p:nvPr>
        </p:nvSpPr>
        <p:spPr>
          <a:xfrm>
            <a:off x="855215" y="546266"/>
            <a:ext cx="9299541" cy="950026"/>
          </a:xfrm>
        </p:spPr>
        <p:txBody>
          <a:bodyPr>
            <a:normAutofit/>
          </a:bodyPr>
          <a:lstStyle/>
          <a:p>
            <a:pPr algn="ctr"/>
            <a:r>
              <a:rPr lang="en-IN" b="1" dirty="0">
                <a:solidFill>
                  <a:schemeClr val="accent4">
                    <a:lumMod val="60000"/>
                    <a:lumOff val="40000"/>
                  </a:schemeClr>
                </a:solidFill>
                <a:latin typeface="Arial Hebrew" pitchFamily="2" charset="-79"/>
                <a:cs typeface="Arial Hebrew" pitchFamily="2" charset="-79"/>
              </a:rPr>
              <a:t>Bank Loan of Customers</a:t>
            </a:r>
            <a:endParaRPr lang="en-IN" sz="1800" b="1" dirty="0">
              <a:solidFill>
                <a:schemeClr val="accent4">
                  <a:lumMod val="60000"/>
                  <a:lumOff val="40000"/>
                </a:schemeClr>
              </a:solidFill>
              <a:latin typeface="Arial Hebrew" pitchFamily="2" charset="-79"/>
              <a:cs typeface="Arial Hebrew" pitchFamily="2" charset="-79"/>
            </a:endParaRPr>
          </a:p>
        </p:txBody>
      </p:sp>
      <p:sp>
        <p:nvSpPr>
          <p:cNvPr id="6" name="TextBox 5">
            <a:extLst>
              <a:ext uri="{FF2B5EF4-FFF2-40B4-BE49-F238E27FC236}">
                <a16:creationId xmlns:a16="http://schemas.microsoft.com/office/drawing/2014/main" id="{76A9EB5C-84AE-A28D-BD76-52433FC21278}"/>
              </a:ext>
            </a:extLst>
          </p:cNvPr>
          <p:cNvSpPr txBox="1"/>
          <p:nvPr/>
        </p:nvSpPr>
        <p:spPr>
          <a:xfrm>
            <a:off x="855215" y="2149433"/>
            <a:ext cx="4738255" cy="3924151"/>
          </a:xfrm>
          <a:prstGeom prst="rect">
            <a:avLst/>
          </a:prstGeom>
          <a:noFill/>
        </p:spPr>
        <p:txBody>
          <a:bodyPr wrap="square" rtlCol="0">
            <a:spAutoFit/>
          </a:bodyPr>
          <a:lstStyle/>
          <a:p>
            <a:pPr>
              <a:lnSpc>
                <a:spcPct val="150000"/>
              </a:lnSpc>
            </a:pPr>
            <a:r>
              <a:rPr lang="en-US" sz="2400" b="1" dirty="0">
                <a:solidFill>
                  <a:schemeClr val="accent4">
                    <a:lumMod val="60000"/>
                    <a:lumOff val="40000"/>
                  </a:schemeClr>
                </a:solidFill>
                <a:latin typeface="Arial Hebrew" pitchFamily="2" charset="-79"/>
                <a:cs typeface="Arial Hebrew" pitchFamily="2" charset="-79"/>
              </a:rPr>
              <a:t>Group : 6</a:t>
            </a:r>
          </a:p>
          <a:p>
            <a:pPr>
              <a:lnSpc>
                <a:spcPct val="150000"/>
              </a:lnSpc>
            </a:pPr>
            <a:r>
              <a:rPr lang="en-US" sz="2400" b="1" dirty="0">
                <a:solidFill>
                  <a:schemeClr val="accent4">
                    <a:lumMod val="60000"/>
                    <a:lumOff val="40000"/>
                  </a:schemeClr>
                </a:solidFill>
                <a:latin typeface="Arial Hebrew" pitchFamily="2" charset="-79"/>
                <a:cs typeface="Arial Hebrew" pitchFamily="2" charset="-79"/>
              </a:rPr>
              <a:t>Members</a:t>
            </a:r>
          </a:p>
          <a:p>
            <a:pPr marL="285750" indent="-285750">
              <a:lnSpc>
                <a:spcPct val="150000"/>
              </a:lnSpc>
              <a:buFont typeface="Arial" panose="020B0604020202020204" pitchFamily="34" charset="0"/>
              <a:buChar char="•"/>
            </a:pPr>
            <a:r>
              <a:rPr lang="en-US" sz="2400" b="1" dirty="0">
                <a:solidFill>
                  <a:schemeClr val="accent4">
                    <a:lumMod val="60000"/>
                    <a:lumOff val="40000"/>
                  </a:schemeClr>
                </a:solidFill>
                <a:latin typeface="Arial Hebrew" pitchFamily="2" charset="-79"/>
                <a:cs typeface="Arial Hebrew" pitchFamily="2" charset="-79"/>
              </a:rPr>
              <a:t>Akilesh V</a:t>
            </a:r>
          </a:p>
          <a:p>
            <a:pPr marL="285750" indent="-285750">
              <a:lnSpc>
                <a:spcPct val="150000"/>
              </a:lnSpc>
              <a:buFont typeface="Arial" panose="020B0604020202020204" pitchFamily="34" charset="0"/>
              <a:buChar char="•"/>
            </a:pPr>
            <a:r>
              <a:rPr lang="en-US" sz="2400" b="1" dirty="0">
                <a:solidFill>
                  <a:schemeClr val="accent4">
                    <a:lumMod val="60000"/>
                    <a:lumOff val="40000"/>
                  </a:schemeClr>
                </a:solidFill>
                <a:latin typeface="Arial Hebrew" pitchFamily="2" charset="-79"/>
                <a:cs typeface="Arial Hebrew" pitchFamily="2" charset="-79"/>
              </a:rPr>
              <a:t>Sonam Santosh Phadtare</a:t>
            </a:r>
          </a:p>
          <a:p>
            <a:pPr marL="285750" indent="-285750">
              <a:lnSpc>
                <a:spcPct val="150000"/>
              </a:lnSpc>
              <a:buFont typeface="Arial" panose="020B0604020202020204" pitchFamily="34" charset="0"/>
              <a:buChar char="•"/>
            </a:pPr>
            <a:r>
              <a:rPr lang="en-US" sz="2400" b="1" dirty="0">
                <a:solidFill>
                  <a:schemeClr val="accent4">
                    <a:lumMod val="60000"/>
                    <a:lumOff val="40000"/>
                  </a:schemeClr>
                </a:solidFill>
                <a:latin typeface="Arial Hebrew" pitchFamily="2" charset="-79"/>
                <a:cs typeface="Arial Hebrew" pitchFamily="2" charset="-79"/>
              </a:rPr>
              <a:t>Ashwini</a:t>
            </a:r>
          </a:p>
          <a:p>
            <a:pPr marL="285750" indent="-285750">
              <a:lnSpc>
                <a:spcPct val="150000"/>
              </a:lnSpc>
              <a:buFont typeface="Arial" panose="020B0604020202020204" pitchFamily="34" charset="0"/>
              <a:buChar char="•"/>
            </a:pPr>
            <a:r>
              <a:rPr lang="en-IN" sz="2400" b="1" u="none" strike="noStrike" dirty="0">
                <a:solidFill>
                  <a:schemeClr val="accent4">
                    <a:lumMod val="60000"/>
                    <a:lumOff val="40000"/>
                  </a:schemeClr>
                </a:solidFill>
                <a:effectLst/>
                <a:latin typeface="Arial Hebrew" pitchFamily="2" charset="-79"/>
                <a:cs typeface="Arial Hebrew" pitchFamily="2" charset="-79"/>
              </a:rPr>
              <a:t>Riddhish Ramesh Supanekar</a:t>
            </a:r>
            <a:endParaRPr lang="en-US" sz="2400" b="1" dirty="0">
              <a:solidFill>
                <a:schemeClr val="accent4">
                  <a:lumMod val="60000"/>
                  <a:lumOff val="40000"/>
                </a:schemeClr>
              </a:solidFill>
              <a:latin typeface="Arial Hebrew" pitchFamily="2" charset="-79"/>
              <a:cs typeface="Arial Hebrew" pitchFamily="2" charset="-79"/>
            </a:endParaRPr>
          </a:p>
          <a:p>
            <a:pPr marL="285750" indent="-285750">
              <a:lnSpc>
                <a:spcPct val="150000"/>
              </a:lnSpc>
              <a:buFont typeface="Arial" panose="020B0604020202020204" pitchFamily="34" charset="0"/>
              <a:buChar char="•"/>
            </a:pPr>
            <a:endParaRPr lang="en-US" sz="2400" b="1" dirty="0">
              <a:solidFill>
                <a:schemeClr val="accent4">
                  <a:lumMod val="60000"/>
                  <a:lumOff val="40000"/>
                </a:schemeClr>
              </a:solidFill>
              <a:latin typeface="Arial Hebrew" pitchFamily="2" charset="-79"/>
              <a:cs typeface="Arial Hebrew" pitchFamily="2" charset="-79"/>
            </a:endParaRPr>
          </a:p>
        </p:txBody>
      </p:sp>
      <p:pic>
        <p:nvPicPr>
          <p:cNvPr id="10" name="Picture 9">
            <a:extLst>
              <a:ext uri="{FF2B5EF4-FFF2-40B4-BE49-F238E27FC236}">
                <a16:creationId xmlns:a16="http://schemas.microsoft.com/office/drawing/2014/main" id="{CB1E2CF9-7D99-3314-FD76-2B402ED2EFAC}"/>
              </a:ext>
            </a:extLst>
          </p:cNvPr>
          <p:cNvPicPr>
            <a:picLocks noChangeAspect="1"/>
          </p:cNvPicPr>
          <p:nvPr/>
        </p:nvPicPr>
        <p:blipFill>
          <a:blip r:embed="rId2"/>
          <a:stretch>
            <a:fillRect/>
          </a:stretch>
        </p:blipFill>
        <p:spPr>
          <a:xfrm>
            <a:off x="5937662" y="1911928"/>
            <a:ext cx="5272979" cy="3301340"/>
          </a:xfrm>
          <a:prstGeom prst="rect">
            <a:avLst/>
          </a:prstGeom>
        </p:spPr>
      </p:pic>
    </p:spTree>
    <p:extLst>
      <p:ext uri="{BB962C8B-B14F-4D97-AF65-F5344CB8AC3E}">
        <p14:creationId xmlns:p14="http://schemas.microsoft.com/office/powerpoint/2010/main" val="383750879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8225019B-42B2-84C1-2ACB-776D78C35CE3}"/>
              </a:ext>
            </a:extLst>
          </p:cNvPr>
          <p:cNvPicPr>
            <a:picLocks noChangeAspect="1"/>
          </p:cNvPicPr>
          <p:nvPr/>
        </p:nvPicPr>
        <p:blipFill>
          <a:blip r:embed="rId2">
            <a:alphaModFix amt="5000"/>
          </a:blip>
          <a:stretch>
            <a:fillRect/>
          </a:stretch>
        </p:blipFill>
        <p:spPr>
          <a:xfrm>
            <a:off x="-672192" y="14287"/>
            <a:ext cx="13764984" cy="6858000"/>
          </a:xfrm>
          <a:prstGeom prst="rect">
            <a:avLst/>
          </a:prstGeom>
        </p:spPr>
      </p:pic>
      <p:sp>
        <p:nvSpPr>
          <p:cNvPr id="2" name="Title 1">
            <a:extLst>
              <a:ext uri="{FF2B5EF4-FFF2-40B4-BE49-F238E27FC236}">
                <a16:creationId xmlns:a16="http://schemas.microsoft.com/office/drawing/2014/main" id="{1442801A-E424-33D8-49E1-60370C2AB8F7}"/>
              </a:ext>
            </a:extLst>
          </p:cNvPr>
          <p:cNvSpPr>
            <a:spLocks noGrp="1"/>
          </p:cNvSpPr>
          <p:nvPr>
            <p:ph type="title"/>
          </p:nvPr>
        </p:nvSpPr>
        <p:spPr/>
        <p:txBody>
          <a:bodyPr/>
          <a:lstStyle/>
          <a:p>
            <a:pPr algn="ctr"/>
            <a:br>
              <a:rPr lang="en-IN" sz="3600" dirty="0">
                <a:solidFill>
                  <a:schemeClr val="accent1">
                    <a:lumMod val="75000"/>
                  </a:schemeClr>
                </a:solidFill>
                <a:latin typeface="Arial Hebrew" pitchFamily="2" charset="-79"/>
                <a:cs typeface="Arial Hebrew" pitchFamily="2" charset="-79"/>
              </a:rPr>
            </a:br>
            <a:br>
              <a:rPr lang="en-IN" sz="3600" dirty="0">
                <a:solidFill>
                  <a:schemeClr val="accent1">
                    <a:lumMod val="75000"/>
                  </a:schemeClr>
                </a:solidFill>
                <a:latin typeface="Arial Hebrew" pitchFamily="2" charset="-79"/>
                <a:cs typeface="Arial Hebrew" pitchFamily="2" charset="-79"/>
              </a:rPr>
            </a:br>
            <a:endParaRPr lang="en-US" b="1" dirty="0">
              <a:solidFill>
                <a:schemeClr val="accent4">
                  <a:lumMod val="60000"/>
                  <a:lumOff val="40000"/>
                </a:schemeClr>
              </a:solidFill>
              <a:latin typeface="Arial Hebrew" pitchFamily="2" charset="-79"/>
              <a:cs typeface="Arial Hebrew" pitchFamily="2" charset="-79"/>
            </a:endParaRPr>
          </a:p>
        </p:txBody>
      </p:sp>
      <p:sp>
        <p:nvSpPr>
          <p:cNvPr id="16" name="TextBox 15">
            <a:extLst>
              <a:ext uri="{FF2B5EF4-FFF2-40B4-BE49-F238E27FC236}">
                <a16:creationId xmlns:a16="http://schemas.microsoft.com/office/drawing/2014/main" id="{F2ABB163-D91D-9DEA-3716-9F9D521500A8}"/>
              </a:ext>
            </a:extLst>
          </p:cNvPr>
          <p:cNvSpPr txBox="1"/>
          <p:nvPr/>
        </p:nvSpPr>
        <p:spPr>
          <a:xfrm>
            <a:off x="485775" y="865485"/>
            <a:ext cx="11215687" cy="923330"/>
          </a:xfrm>
          <a:prstGeom prst="rect">
            <a:avLst/>
          </a:prstGeom>
          <a:noFill/>
        </p:spPr>
        <p:txBody>
          <a:bodyPr wrap="square" rtlCol="0">
            <a:spAutoFit/>
          </a:bodyPr>
          <a:lstStyle/>
          <a:p>
            <a:pPr algn="ctr"/>
            <a:r>
              <a:rPr lang="en-US" sz="5400" b="1" dirty="0">
                <a:solidFill>
                  <a:schemeClr val="accent4">
                    <a:lumMod val="60000"/>
                    <a:lumOff val="40000"/>
                  </a:schemeClr>
                </a:solidFill>
                <a:latin typeface="Arial Hebrew" pitchFamily="2" charset="-79"/>
                <a:cs typeface="Arial Hebrew" pitchFamily="2" charset="-79"/>
              </a:rPr>
              <a:t>Tableau Dashboard</a:t>
            </a:r>
          </a:p>
        </p:txBody>
      </p:sp>
      <p:pic>
        <p:nvPicPr>
          <p:cNvPr id="4" name="Picture 3">
            <a:extLst>
              <a:ext uri="{FF2B5EF4-FFF2-40B4-BE49-F238E27FC236}">
                <a16:creationId xmlns:a16="http://schemas.microsoft.com/office/drawing/2014/main" id="{700B81F1-14DE-3EFF-B91E-927B34F8CCAF}"/>
              </a:ext>
            </a:extLst>
          </p:cNvPr>
          <p:cNvPicPr>
            <a:picLocks noChangeAspect="1"/>
          </p:cNvPicPr>
          <p:nvPr/>
        </p:nvPicPr>
        <p:blipFill>
          <a:blip r:embed="rId3"/>
          <a:stretch>
            <a:fillRect/>
          </a:stretch>
        </p:blipFill>
        <p:spPr>
          <a:xfrm>
            <a:off x="485775" y="1777604"/>
            <a:ext cx="11706225" cy="5066109"/>
          </a:xfrm>
          <a:prstGeom prst="rect">
            <a:avLst/>
          </a:prstGeom>
        </p:spPr>
      </p:pic>
    </p:spTree>
    <p:extLst>
      <p:ext uri="{BB962C8B-B14F-4D97-AF65-F5344CB8AC3E}">
        <p14:creationId xmlns:p14="http://schemas.microsoft.com/office/powerpoint/2010/main" val="96533677"/>
      </p:ext>
    </p:extLst>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8225019B-42B2-84C1-2ACB-776D78C35CE3}"/>
              </a:ext>
            </a:extLst>
          </p:cNvPr>
          <p:cNvPicPr>
            <a:picLocks noChangeAspect="1"/>
          </p:cNvPicPr>
          <p:nvPr/>
        </p:nvPicPr>
        <p:blipFill>
          <a:blip r:embed="rId2">
            <a:alphaModFix amt="5000"/>
          </a:blip>
          <a:stretch>
            <a:fillRect/>
          </a:stretch>
        </p:blipFill>
        <p:spPr>
          <a:xfrm>
            <a:off x="-672192" y="14287"/>
            <a:ext cx="13764984" cy="6858000"/>
          </a:xfrm>
          <a:prstGeom prst="rect">
            <a:avLst/>
          </a:prstGeom>
        </p:spPr>
      </p:pic>
      <p:sp>
        <p:nvSpPr>
          <p:cNvPr id="2" name="Title 1">
            <a:extLst>
              <a:ext uri="{FF2B5EF4-FFF2-40B4-BE49-F238E27FC236}">
                <a16:creationId xmlns:a16="http://schemas.microsoft.com/office/drawing/2014/main" id="{1442801A-E424-33D8-49E1-60370C2AB8F7}"/>
              </a:ext>
            </a:extLst>
          </p:cNvPr>
          <p:cNvSpPr>
            <a:spLocks noGrp="1"/>
          </p:cNvSpPr>
          <p:nvPr>
            <p:ph type="title"/>
          </p:nvPr>
        </p:nvSpPr>
        <p:spPr/>
        <p:txBody>
          <a:bodyPr/>
          <a:lstStyle/>
          <a:p>
            <a:pPr algn="ctr"/>
            <a:br>
              <a:rPr lang="en-IN" sz="3600" dirty="0">
                <a:solidFill>
                  <a:schemeClr val="accent1">
                    <a:lumMod val="75000"/>
                  </a:schemeClr>
                </a:solidFill>
                <a:latin typeface="Arial Hebrew" pitchFamily="2" charset="-79"/>
                <a:cs typeface="Arial Hebrew" pitchFamily="2" charset="-79"/>
              </a:rPr>
            </a:br>
            <a:br>
              <a:rPr lang="en-IN" sz="3600" dirty="0">
                <a:solidFill>
                  <a:schemeClr val="accent1">
                    <a:lumMod val="75000"/>
                  </a:schemeClr>
                </a:solidFill>
                <a:latin typeface="Arial Hebrew" pitchFamily="2" charset="-79"/>
                <a:cs typeface="Arial Hebrew" pitchFamily="2" charset="-79"/>
              </a:rPr>
            </a:br>
            <a:endParaRPr lang="en-US" b="1" dirty="0">
              <a:solidFill>
                <a:schemeClr val="accent4">
                  <a:lumMod val="60000"/>
                  <a:lumOff val="40000"/>
                </a:schemeClr>
              </a:solidFill>
              <a:latin typeface="Arial Hebrew" pitchFamily="2" charset="-79"/>
              <a:cs typeface="Arial Hebrew" pitchFamily="2" charset="-79"/>
            </a:endParaRPr>
          </a:p>
        </p:txBody>
      </p:sp>
      <p:sp>
        <p:nvSpPr>
          <p:cNvPr id="16" name="TextBox 15">
            <a:extLst>
              <a:ext uri="{FF2B5EF4-FFF2-40B4-BE49-F238E27FC236}">
                <a16:creationId xmlns:a16="http://schemas.microsoft.com/office/drawing/2014/main" id="{F2ABB163-D91D-9DEA-3716-9F9D521500A8}"/>
              </a:ext>
            </a:extLst>
          </p:cNvPr>
          <p:cNvSpPr txBox="1"/>
          <p:nvPr/>
        </p:nvSpPr>
        <p:spPr>
          <a:xfrm>
            <a:off x="485775" y="865485"/>
            <a:ext cx="11215687" cy="923330"/>
          </a:xfrm>
          <a:prstGeom prst="rect">
            <a:avLst/>
          </a:prstGeom>
          <a:noFill/>
        </p:spPr>
        <p:txBody>
          <a:bodyPr wrap="square" rtlCol="0">
            <a:spAutoFit/>
          </a:bodyPr>
          <a:lstStyle/>
          <a:p>
            <a:pPr algn="ctr"/>
            <a:r>
              <a:rPr lang="en-US" sz="5400" b="1" dirty="0">
                <a:solidFill>
                  <a:schemeClr val="accent4">
                    <a:lumMod val="60000"/>
                    <a:lumOff val="40000"/>
                  </a:schemeClr>
                </a:solidFill>
                <a:latin typeface="Arial Hebrew" pitchFamily="2" charset="-79"/>
                <a:cs typeface="Arial Hebrew" pitchFamily="2" charset="-79"/>
              </a:rPr>
              <a:t>Tableau Dashboard</a:t>
            </a:r>
          </a:p>
        </p:txBody>
      </p:sp>
      <p:pic>
        <p:nvPicPr>
          <p:cNvPr id="6" name="Picture 5">
            <a:extLst>
              <a:ext uri="{FF2B5EF4-FFF2-40B4-BE49-F238E27FC236}">
                <a16:creationId xmlns:a16="http://schemas.microsoft.com/office/drawing/2014/main" id="{CB56D924-6251-053B-42BA-673D0EFE8F9B}"/>
              </a:ext>
            </a:extLst>
          </p:cNvPr>
          <p:cNvPicPr>
            <a:picLocks noChangeAspect="1"/>
          </p:cNvPicPr>
          <p:nvPr/>
        </p:nvPicPr>
        <p:blipFill>
          <a:blip r:embed="rId3"/>
          <a:stretch>
            <a:fillRect/>
          </a:stretch>
        </p:blipFill>
        <p:spPr>
          <a:xfrm>
            <a:off x="485774" y="1896998"/>
            <a:ext cx="11215687" cy="4857750"/>
          </a:xfrm>
          <a:prstGeom prst="rect">
            <a:avLst/>
          </a:prstGeom>
        </p:spPr>
      </p:pic>
    </p:spTree>
    <p:extLst>
      <p:ext uri="{BB962C8B-B14F-4D97-AF65-F5344CB8AC3E}">
        <p14:creationId xmlns:p14="http://schemas.microsoft.com/office/powerpoint/2010/main" val="3940602741"/>
      </p:ext>
    </p:extLst>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8225019B-42B2-84C1-2ACB-776D78C35CE3}"/>
              </a:ext>
            </a:extLst>
          </p:cNvPr>
          <p:cNvPicPr>
            <a:picLocks noChangeAspect="1"/>
          </p:cNvPicPr>
          <p:nvPr/>
        </p:nvPicPr>
        <p:blipFill>
          <a:blip r:embed="rId2">
            <a:alphaModFix amt="5000"/>
          </a:blip>
          <a:stretch>
            <a:fillRect/>
          </a:stretch>
        </p:blipFill>
        <p:spPr>
          <a:xfrm>
            <a:off x="-672192" y="14287"/>
            <a:ext cx="13764984" cy="6858000"/>
          </a:xfrm>
          <a:prstGeom prst="rect">
            <a:avLst/>
          </a:prstGeom>
        </p:spPr>
      </p:pic>
      <p:sp>
        <p:nvSpPr>
          <p:cNvPr id="2" name="Title 1">
            <a:extLst>
              <a:ext uri="{FF2B5EF4-FFF2-40B4-BE49-F238E27FC236}">
                <a16:creationId xmlns:a16="http://schemas.microsoft.com/office/drawing/2014/main" id="{1442801A-E424-33D8-49E1-60370C2AB8F7}"/>
              </a:ext>
            </a:extLst>
          </p:cNvPr>
          <p:cNvSpPr>
            <a:spLocks noGrp="1"/>
          </p:cNvSpPr>
          <p:nvPr>
            <p:ph type="title"/>
          </p:nvPr>
        </p:nvSpPr>
        <p:spPr/>
        <p:txBody>
          <a:bodyPr/>
          <a:lstStyle/>
          <a:p>
            <a:pPr algn="ctr"/>
            <a:br>
              <a:rPr lang="en-IN" sz="3600" dirty="0">
                <a:solidFill>
                  <a:schemeClr val="accent1">
                    <a:lumMod val="75000"/>
                  </a:schemeClr>
                </a:solidFill>
                <a:latin typeface="Arial Hebrew" pitchFamily="2" charset="-79"/>
                <a:cs typeface="Arial Hebrew" pitchFamily="2" charset="-79"/>
              </a:rPr>
            </a:br>
            <a:br>
              <a:rPr lang="en-IN" sz="3600" dirty="0">
                <a:solidFill>
                  <a:schemeClr val="accent1">
                    <a:lumMod val="75000"/>
                  </a:schemeClr>
                </a:solidFill>
                <a:latin typeface="Arial Hebrew" pitchFamily="2" charset="-79"/>
                <a:cs typeface="Arial Hebrew" pitchFamily="2" charset="-79"/>
              </a:rPr>
            </a:br>
            <a:endParaRPr lang="en-US" b="1" dirty="0">
              <a:solidFill>
                <a:schemeClr val="accent4">
                  <a:lumMod val="60000"/>
                  <a:lumOff val="40000"/>
                </a:schemeClr>
              </a:solidFill>
              <a:latin typeface="Arial Hebrew" pitchFamily="2" charset="-79"/>
              <a:cs typeface="Arial Hebrew" pitchFamily="2" charset="-79"/>
            </a:endParaRPr>
          </a:p>
        </p:txBody>
      </p:sp>
      <p:sp>
        <p:nvSpPr>
          <p:cNvPr id="16" name="TextBox 15">
            <a:extLst>
              <a:ext uri="{FF2B5EF4-FFF2-40B4-BE49-F238E27FC236}">
                <a16:creationId xmlns:a16="http://schemas.microsoft.com/office/drawing/2014/main" id="{F2ABB163-D91D-9DEA-3716-9F9D521500A8}"/>
              </a:ext>
            </a:extLst>
          </p:cNvPr>
          <p:cNvSpPr txBox="1"/>
          <p:nvPr/>
        </p:nvSpPr>
        <p:spPr>
          <a:xfrm>
            <a:off x="485775" y="865485"/>
            <a:ext cx="11215687" cy="923330"/>
          </a:xfrm>
          <a:prstGeom prst="rect">
            <a:avLst/>
          </a:prstGeom>
          <a:noFill/>
        </p:spPr>
        <p:txBody>
          <a:bodyPr wrap="square" rtlCol="0">
            <a:spAutoFit/>
          </a:bodyPr>
          <a:lstStyle/>
          <a:p>
            <a:pPr algn="ctr"/>
            <a:r>
              <a:rPr lang="en-US" sz="5400" b="1" dirty="0">
                <a:solidFill>
                  <a:schemeClr val="accent4">
                    <a:lumMod val="60000"/>
                    <a:lumOff val="40000"/>
                  </a:schemeClr>
                </a:solidFill>
                <a:latin typeface="Arial Hebrew" pitchFamily="2" charset="-79"/>
                <a:cs typeface="Arial Hebrew" pitchFamily="2" charset="-79"/>
              </a:rPr>
              <a:t>Power BI Dashboard</a:t>
            </a:r>
          </a:p>
        </p:txBody>
      </p:sp>
      <p:pic>
        <p:nvPicPr>
          <p:cNvPr id="4" name="Picture 3">
            <a:extLst>
              <a:ext uri="{FF2B5EF4-FFF2-40B4-BE49-F238E27FC236}">
                <a16:creationId xmlns:a16="http://schemas.microsoft.com/office/drawing/2014/main" id="{24A375B5-7772-7B9A-465B-432EE4C46F75}"/>
              </a:ext>
            </a:extLst>
          </p:cNvPr>
          <p:cNvPicPr>
            <a:picLocks noChangeAspect="1"/>
          </p:cNvPicPr>
          <p:nvPr/>
        </p:nvPicPr>
        <p:blipFill>
          <a:blip r:embed="rId3"/>
          <a:stretch>
            <a:fillRect/>
          </a:stretch>
        </p:blipFill>
        <p:spPr>
          <a:xfrm>
            <a:off x="485775" y="1788815"/>
            <a:ext cx="11215686" cy="5054898"/>
          </a:xfrm>
          <a:prstGeom prst="rect">
            <a:avLst/>
          </a:prstGeom>
        </p:spPr>
      </p:pic>
    </p:spTree>
    <p:extLst>
      <p:ext uri="{BB962C8B-B14F-4D97-AF65-F5344CB8AC3E}">
        <p14:creationId xmlns:p14="http://schemas.microsoft.com/office/powerpoint/2010/main" val="2781397581"/>
      </p:ext>
    </p:extLst>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2D23258-67FF-F3AA-3D15-6B738E3FE74E}"/>
              </a:ext>
            </a:extLst>
          </p:cNvPr>
          <p:cNvSpPr>
            <a:spLocks noGrp="1"/>
          </p:cNvSpPr>
          <p:nvPr>
            <p:ph idx="1"/>
          </p:nvPr>
        </p:nvSpPr>
        <p:spPr>
          <a:xfrm>
            <a:off x="2220686" y="2232561"/>
            <a:ext cx="7759928" cy="3787239"/>
          </a:xfrm>
        </p:spPr>
        <p:txBody>
          <a:bodyPr>
            <a:normAutofit/>
          </a:bodyPr>
          <a:lstStyle/>
          <a:p>
            <a:pPr marL="0" indent="0" algn="ctr">
              <a:buNone/>
            </a:pPr>
            <a:endParaRPr lang="en-US" sz="6600" b="1" dirty="0">
              <a:solidFill>
                <a:schemeClr val="tx1"/>
              </a:solidFill>
              <a:latin typeface="Arial Hebrew" pitchFamily="2" charset="-79"/>
              <a:cs typeface="Arial Hebrew" pitchFamily="2" charset="-79"/>
            </a:endParaRPr>
          </a:p>
          <a:p>
            <a:pPr marL="0" indent="0" algn="ctr">
              <a:buNone/>
            </a:pPr>
            <a:r>
              <a:rPr lang="en-US" sz="6600" b="1" dirty="0">
                <a:solidFill>
                  <a:schemeClr val="tx1"/>
                </a:solidFill>
                <a:latin typeface="Arial Hebrew" pitchFamily="2" charset="-79"/>
                <a:cs typeface="Arial Hebrew" pitchFamily="2" charset="-79"/>
              </a:rPr>
              <a:t>Thank you</a:t>
            </a:r>
          </a:p>
        </p:txBody>
      </p:sp>
    </p:spTree>
    <p:extLst>
      <p:ext uri="{BB962C8B-B14F-4D97-AF65-F5344CB8AC3E}">
        <p14:creationId xmlns:p14="http://schemas.microsoft.com/office/powerpoint/2010/main" val="123976395"/>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0BCBC64-2F2C-9D71-5DBE-8E21BD630086}"/>
              </a:ext>
            </a:extLst>
          </p:cNvPr>
          <p:cNvPicPr>
            <a:picLocks noChangeAspect="1"/>
          </p:cNvPicPr>
          <p:nvPr/>
        </p:nvPicPr>
        <p:blipFill>
          <a:blip r:embed="rId2">
            <a:alphaModFix amt="5000"/>
          </a:blip>
          <a:stretch>
            <a:fillRect/>
          </a:stretch>
        </p:blipFill>
        <p:spPr>
          <a:xfrm>
            <a:off x="-786493" y="0"/>
            <a:ext cx="13764986" cy="6858000"/>
          </a:xfrm>
          <a:prstGeom prst="rect">
            <a:avLst/>
          </a:prstGeom>
        </p:spPr>
      </p:pic>
      <p:sp>
        <p:nvSpPr>
          <p:cNvPr id="2" name="Title 1">
            <a:extLst>
              <a:ext uri="{FF2B5EF4-FFF2-40B4-BE49-F238E27FC236}">
                <a16:creationId xmlns:a16="http://schemas.microsoft.com/office/drawing/2014/main" id="{1D64C1DC-1BC0-0075-4B00-2A6D58417D2D}"/>
              </a:ext>
            </a:extLst>
          </p:cNvPr>
          <p:cNvSpPr>
            <a:spLocks noGrp="1"/>
          </p:cNvSpPr>
          <p:nvPr>
            <p:ph type="title"/>
          </p:nvPr>
        </p:nvSpPr>
        <p:spPr/>
        <p:txBody>
          <a:bodyPr/>
          <a:lstStyle/>
          <a:p>
            <a:pPr algn="ctr"/>
            <a:r>
              <a:rPr lang="en-US" b="1" dirty="0">
                <a:solidFill>
                  <a:schemeClr val="accent4">
                    <a:lumMod val="60000"/>
                    <a:lumOff val="40000"/>
                  </a:schemeClr>
                </a:solidFill>
                <a:latin typeface="Arial Hebrew" pitchFamily="2" charset="-79"/>
                <a:cs typeface="Arial Hebrew" pitchFamily="2" charset="-79"/>
              </a:rPr>
              <a:t>Objective</a:t>
            </a:r>
          </a:p>
        </p:txBody>
      </p:sp>
      <p:sp>
        <p:nvSpPr>
          <p:cNvPr id="3" name="Content Placeholder 2">
            <a:extLst>
              <a:ext uri="{FF2B5EF4-FFF2-40B4-BE49-F238E27FC236}">
                <a16:creationId xmlns:a16="http://schemas.microsoft.com/office/drawing/2014/main" id="{3EB988F0-DD90-D609-E77B-07E3170B4C54}"/>
              </a:ext>
            </a:extLst>
          </p:cNvPr>
          <p:cNvSpPr>
            <a:spLocks noGrp="1"/>
          </p:cNvSpPr>
          <p:nvPr>
            <p:ph idx="1"/>
          </p:nvPr>
        </p:nvSpPr>
        <p:spPr/>
        <p:txBody>
          <a:bodyPr>
            <a:normAutofit lnSpcReduction="10000"/>
          </a:bodyPr>
          <a:lstStyle/>
          <a:p>
            <a:pPr algn="l"/>
            <a:r>
              <a:rPr lang="en-IN" u="none" strike="noStrike" dirty="0">
                <a:solidFill>
                  <a:schemeClr val="accent1">
                    <a:lumMod val="75000"/>
                  </a:schemeClr>
                </a:solidFill>
                <a:effectLst/>
                <a:latin typeface="Arial Hebrew Light" pitchFamily="2" charset="-79"/>
                <a:cs typeface="Arial Hebrew Light" pitchFamily="2" charset="-79"/>
              </a:rPr>
              <a:t>This project involved analyzing two datasets containing customer loan information with 39,000 rows each. The objective was to assess the bank's loan growth over a certain period. To accomplish this, various tools were utilized:</a:t>
            </a:r>
          </a:p>
          <a:p>
            <a:pPr algn="l"/>
            <a:r>
              <a:rPr lang="en-IN" b="1" u="none" strike="noStrike" dirty="0">
                <a:solidFill>
                  <a:schemeClr val="tx1"/>
                </a:solidFill>
                <a:effectLst/>
                <a:latin typeface="Arial Hebrew Light" pitchFamily="2" charset="-79"/>
                <a:cs typeface="Arial Hebrew Light" pitchFamily="2" charset="-79"/>
              </a:rPr>
              <a:t>Data Cleaning and Analysis: </a:t>
            </a:r>
            <a:r>
              <a:rPr lang="en-IN" u="none" strike="noStrike" dirty="0">
                <a:solidFill>
                  <a:schemeClr val="accent1">
                    <a:lumMod val="75000"/>
                  </a:schemeClr>
                </a:solidFill>
                <a:effectLst/>
                <a:latin typeface="Arial Hebrew Light" pitchFamily="2" charset="-79"/>
                <a:cs typeface="Arial Hebrew Light" pitchFamily="2" charset="-79"/>
              </a:rPr>
              <a:t>Excel and MySQL were used to clean the data, perform analysis, and remove duplicates from the datasets.</a:t>
            </a:r>
          </a:p>
          <a:p>
            <a:pPr algn="l"/>
            <a:r>
              <a:rPr lang="en-IN" b="1" u="none" strike="noStrike" dirty="0">
                <a:solidFill>
                  <a:schemeClr val="tx1"/>
                </a:solidFill>
                <a:effectLst/>
                <a:latin typeface="Arial Hebrew Light" pitchFamily="2" charset="-79"/>
                <a:cs typeface="Arial Hebrew Light" pitchFamily="2" charset="-79"/>
              </a:rPr>
              <a:t>Dashboard Creation: </a:t>
            </a:r>
            <a:r>
              <a:rPr lang="en-IN" u="none" strike="noStrike" dirty="0">
                <a:solidFill>
                  <a:schemeClr val="accent1">
                    <a:lumMod val="75000"/>
                  </a:schemeClr>
                </a:solidFill>
                <a:effectLst/>
                <a:latin typeface="Arial Hebrew Light" pitchFamily="2" charset="-79"/>
                <a:cs typeface="Arial Hebrew Light" pitchFamily="2" charset="-79"/>
              </a:rPr>
              <a:t>Tableau and PowerBI were employed to create interactive dashboards. These tools facilitated calculations, merging of datasets, and visualization of key metrics related to loan growth.</a:t>
            </a:r>
          </a:p>
          <a:p>
            <a:pPr algn="l"/>
            <a:r>
              <a:rPr lang="en-IN" u="none" strike="noStrike" dirty="0">
                <a:solidFill>
                  <a:schemeClr val="accent1">
                    <a:lumMod val="75000"/>
                  </a:schemeClr>
                </a:solidFill>
                <a:effectLst/>
                <a:latin typeface="Arial Hebrew Light" pitchFamily="2" charset="-79"/>
                <a:cs typeface="Arial Hebrew Light" pitchFamily="2" charset="-79"/>
              </a:rPr>
              <a:t>Overall, the project aimed to provide insights into the bank's loan portfolio and track its growth over time through the creation of visually appealing and informative dashboards.</a:t>
            </a:r>
          </a:p>
          <a:p>
            <a:endParaRPr lang="en-US" dirty="0"/>
          </a:p>
        </p:txBody>
      </p:sp>
    </p:spTree>
    <p:extLst>
      <p:ext uri="{BB962C8B-B14F-4D97-AF65-F5344CB8AC3E}">
        <p14:creationId xmlns:p14="http://schemas.microsoft.com/office/powerpoint/2010/main" val="420802167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B7078E6-AFC2-F44C-D382-7B4669BBEE3E}"/>
              </a:ext>
            </a:extLst>
          </p:cNvPr>
          <p:cNvPicPr>
            <a:picLocks noChangeAspect="1"/>
          </p:cNvPicPr>
          <p:nvPr/>
        </p:nvPicPr>
        <p:blipFill>
          <a:blip r:embed="rId2">
            <a:alphaModFix amt="5000"/>
          </a:blip>
          <a:stretch>
            <a:fillRect/>
          </a:stretch>
        </p:blipFill>
        <p:spPr>
          <a:xfrm>
            <a:off x="-786493" y="334921"/>
            <a:ext cx="13764986" cy="6858000"/>
          </a:xfrm>
          <a:prstGeom prst="rect">
            <a:avLst/>
          </a:prstGeom>
        </p:spPr>
      </p:pic>
      <p:sp>
        <p:nvSpPr>
          <p:cNvPr id="2" name="Title 1">
            <a:extLst>
              <a:ext uri="{FF2B5EF4-FFF2-40B4-BE49-F238E27FC236}">
                <a16:creationId xmlns:a16="http://schemas.microsoft.com/office/drawing/2014/main" id="{3D1944DF-0BDB-A8CF-CA24-6FA0C46451DA}"/>
              </a:ext>
            </a:extLst>
          </p:cNvPr>
          <p:cNvSpPr>
            <a:spLocks noGrp="1"/>
          </p:cNvSpPr>
          <p:nvPr>
            <p:ph type="title"/>
          </p:nvPr>
        </p:nvSpPr>
        <p:spPr/>
        <p:txBody>
          <a:bodyPr/>
          <a:lstStyle/>
          <a:p>
            <a:pPr algn="ctr"/>
            <a:r>
              <a:rPr lang="en-US" b="1" dirty="0">
                <a:solidFill>
                  <a:schemeClr val="accent4">
                    <a:lumMod val="60000"/>
                    <a:lumOff val="40000"/>
                  </a:schemeClr>
                </a:solidFill>
                <a:latin typeface="Arial Hebrew" pitchFamily="2" charset="-79"/>
                <a:cs typeface="Arial Hebrew" pitchFamily="2" charset="-79"/>
              </a:rPr>
              <a:t>Contents</a:t>
            </a:r>
          </a:p>
        </p:txBody>
      </p:sp>
      <p:sp>
        <p:nvSpPr>
          <p:cNvPr id="3" name="Content Placeholder 2">
            <a:extLst>
              <a:ext uri="{FF2B5EF4-FFF2-40B4-BE49-F238E27FC236}">
                <a16:creationId xmlns:a16="http://schemas.microsoft.com/office/drawing/2014/main" id="{00177FE0-7B35-0FEC-B3BD-07307C09559A}"/>
              </a:ext>
            </a:extLst>
          </p:cNvPr>
          <p:cNvSpPr>
            <a:spLocks noGrp="1"/>
          </p:cNvSpPr>
          <p:nvPr>
            <p:ph idx="1"/>
          </p:nvPr>
        </p:nvSpPr>
        <p:spPr/>
        <p:txBody>
          <a:bodyPr>
            <a:normAutofit fontScale="92500" lnSpcReduction="20000"/>
          </a:bodyPr>
          <a:lstStyle/>
          <a:p>
            <a:endParaRPr lang="en-IN" sz="1100" dirty="0">
              <a:solidFill>
                <a:schemeClr val="accent1">
                  <a:lumMod val="75000"/>
                </a:schemeClr>
              </a:solidFill>
              <a:latin typeface="Gloucester MT Extra Condensed" panose="02030808020601010101" pitchFamily="18" charset="0"/>
            </a:endParaRPr>
          </a:p>
          <a:p>
            <a:r>
              <a:rPr lang="en-IN" sz="1800" b="1" dirty="0">
                <a:solidFill>
                  <a:schemeClr val="tx1"/>
                </a:solidFill>
                <a:latin typeface="Arial Hebrew" pitchFamily="2" charset="-79"/>
                <a:cs typeface="Arial Hebrew" pitchFamily="2" charset="-79"/>
              </a:rPr>
              <a:t>KPI-1</a:t>
            </a:r>
            <a:r>
              <a:rPr lang="en-IN" sz="1800" dirty="0">
                <a:solidFill>
                  <a:schemeClr val="accent1">
                    <a:lumMod val="75000"/>
                  </a:schemeClr>
                </a:solidFill>
                <a:latin typeface="Arial Hebrew" pitchFamily="2" charset="-79"/>
                <a:cs typeface="Arial Hebrew" pitchFamily="2" charset="-79"/>
              </a:rPr>
              <a:t> : Year wise loan amount Stats</a:t>
            </a:r>
          </a:p>
          <a:p>
            <a:pPr marL="36900" indent="0">
              <a:buNone/>
            </a:pPr>
            <a:r>
              <a:rPr lang="en-IN" sz="1800" dirty="0">
                <a:solidFill>
                  <a:schemeClr val="accent1">
                    <a:lumMod val="75000"/>
                  </a:schemeClr>
                </a:solidFill>
                <a:latin typeface="Arial Hebrew" pitchFamily="2" charset="-79"/>
                <a:cs typeface="Arial Hebrew" pitchFamily="2" charset="-79"/>
              </a:rPr>
              <a:t>      </a:t>
            </a:r>
          </a:p>
          <a:p>
            <a:r>
              <a:rPr lang="en-IN" sz="1800" b="1" dirty="0">
                <a:solidFill>
                  <a:schemeClr val="tx1"/>
                </a:solidFill>
                <a:latin typeface="Arial Hebrew" pitchFamily="2" charset="-79"/>
                <a:cs typeface="Arial Hebrew" pitchFamily="2" charset="-79"/>
              </a:rPr>
              <a:t>KPI-2</a:t>
            </a:r>
            <a:r>
              <a:rPr lang="en-IN" sz="1800" dirty="0">
                <a:solidFill>
                  <a:schemeClr val="accent1">
                    <a:lumMod val="75000"/>
                  </a:schemeClr>
                </a:solidFill>
                <a:latin typeface="Arial Hebrew" pitchFamily="2" charset="-79"/>
                <a:cs typeface="Arial Hebrew" pitchFamily="2" charset="-79"/>
              </a:rPr>
              <a:t> : Grade and sub grade wise revol_bal</a:t>
            </a:r>
          </a:p>
          <a:p>
            <a:endParaRPr lang="en-IN" sz="1800" dirty="0">
              <a:solidFill>
                <a:schemeClr val="accent1">
                  <a:lumMod val="75000"/>
                </a:schemeClr>
              </a:solidFill>
              <a:latin typeface="Arial Hebrew" pitchFamily="2" charset="-79"/>
              <a:cs typeface="Arial Hebrew" pitchFamily="2" charset="-79"/>
            </a:endParaRPr>
          </a:p>
          <a:p>
            <a:r>
              <a:rPr lang="en-IN" sz="1800" b="1" dirty="0">
                <a:solidFill>
                  <a:schemeClr val="tx1"/>
                </a:solidFill>
                <a:latin typeface="Arial Hebrew" pitchFamily="2" charset="-79"/>
                <a:cs typeface="Arial Hebrew" pitchFamily="2" charset="-79"/>
              </a:rPr>
              <a:t>KPI-3</a:t>
            </a:r>
            <a:r>
              <a:rPr lang="en-IN" sz="1800" dirty="0">
                <a:solidFill>
                  <a:schemeClr val="accent1">
                    <a:lumMod val="75000"/>
                  </a:schemeClr>
                </a:solidFill>
                <a:latin typeface="Arial Hebrew" pitchFamily="2" charset="-79"/>
                <a:cs typeface="Arial Hebrew" pitchFamily="2" charset="-79"/>
              </a:rPr>
              <a:t> : Total Payment for Verified Status Vs Total Payment for Non Verified Status</a:t>
            </a:r>
          </a:p>
          <a:p>
            <a:endParaRPr lang="en-IN" sz="1800" dirty="0">
              <a:solidFill>
                <a:schemeClr val="accent1">
                  <a:lumMod val="75000"/>
                </a:schemeClr>
              </a:solidFill>
              <a:latin typeface="Arial Hebrew" pitchFamily="2" charset="-79"/>
              <a:cs typeface="Arial Hebrew" pitchFamily="2" charset="-79"/>
            </a:endParaRPr>
          </a:p>
          <a:p>
            <a:r>
              <a:rPr lang="en-IN" sz="1800" b="1" dirty="0">
                <a:solidFill>
                  <a:schemeClr val="tx1"/>
                </a:solidFill>
                <a:latin typeface="Arial Hebrew" pitchFamily="2" charset="-79"/>
                <a:cs typeface="Arial Hebrew" pitchFamily="2" charset="-79"/>
              </a:rPr>
              <a:t>KPI-4</a:t>
            </a:r>
            <a:r>
              <a:rPr lang="en-IN" sz="1800" dirty="0">
                <a:solidFill>
                  <a:schemeClr val="accent1">
                    <a:lumMod val="75000"/>
                  </a:schemeClr>
                </a:solidFill>
                <a:latin typeface="Arial Hebrew" pitchFamily="2" charset="-79"/>
                <a:cs typeface="Arial Hebrew" pitchFamily="2" charset="-79"/>
              </a:rPr>
              <a:t> : State wise and last_credit_pull_d wise loan status</a:t>
            </a:r>
          </a:p>
          <a:p>
            <a:pPr marL="36900" indent="0">
              <a:buNone/>
            </a:pPr>
            <a:r>
              <a:rPr lang="en-IN" sz="1800" dirty="0">
                <a:solidFill>
                  <a:schemeClr val="accent1">
                    <a:lumMod val="75000"/>
                  </a:schemeClr>
                </a:solidFill>
                <a:latin typeface="Arial Hebrew" pitchFamily="2" charset="-79"/>
                <a:cs typeface="Arial Hebrew" pitchFamily="2" charset="-79"/>
              </a:rPr>
              <a:t>      </a:t>
            </a:r>
          </a:p>
          <a:p>
            <a:r>
              <a:rPr lang="en-IN" sz="1800" b="1" dirty="0">
                <a:solidFill>
                  <a:schemeClr val="tx1"/>
                </a:solidFill>
                <a:latin typeface="Arial Hebrew" pitchFamily="2" charset="-79"/>
                <a:cs typeface="Arial Hebrew" pitchFamily="2" charset="-79"/>
              </a:rPr>
              <a:t>KPI-5</a:t>
            </a:r>
            <a:r>
              <a:rPr lang="en-IN" sz="1800" dirty="0">
                <a:solidFill>
                  <a:schemeClr val="accent1">
                    <a:lumMod val="75000"/>
                  </a:schemeClr>
                </a:solidFill>
                <a:latin typeface="Arial Hebrew" pitchFamily="2" charset="-79"/>
                <a:cs typeface="Arial Hebrew" pitchFamily="2" charset="-79"/>
              </a:rPr>
              <a:t> : Home ownership Vs last payment date stats</a:t>
            </a:r>
          </a:p>
          <a:p>
            <a:endParaRPr lang="en-US" dirty="0"/>
          </a:p>
        </p:txBody>
      </p:sp>
    </p:spTree>
    <p:extLst>
      <p:ext uri="{BB962C8B-B14F-4D97-AF65-F5344CB8AC3E}">
        <p14:creationId xmlns:p14="http://schemas.microsoft.com/office/powerpoint/2010/main" val="3969157122"/>
      </p:ext>
    </p:extLst>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72E8A37-3C8D-2C0E-69BE-298DC8F96541}"/>
              </a:ext>
            </a:extLst>
          </p:cNvPr>
          <p:cNvPicPr>
            <a:picLocks noChangeAspect="1"/>
          </p:cNvPicPr>
          <p:nvPr/>
        </p:nvPicPr>
        <p:blipFill>
          <a:blip r:embed="rId2">
            <a:alphaModFix amt="5000"/>
          </a:blip>
          <a:stretch>
            <a:fillRect/>
          </a:stretch>
        </p:blipFill>
        <p:spPr>
          <a:xfrm>
            <a:off x="-786493" y="0"/>
            <a:ext cx="13764986" cy="6858000"/>
          </a:xfrm>
          <a:prstGeom prst="rect">
            <a:avLst/>
          </a:prstGeom>
        </p:spPr>
      </p:pic>
      <p:sp>
        <p:nvSpPr>
          <p:cNvPr id="2" name="Title 1">
            <a:extLst>
              <a:ext uri="{FF2B5EF4-FFF2-40B4-BE49-F238E27FC236}">
                <a16:creationId xmlns:a16="http://schemas.microsoft.com/office/drawing/2014/main" id="{1442801A-E424-33D8-49E1-60370C2AB8F7}"/>
              </a:ext>
            </a:extLst>
          </p:cNvPr>
          <p:cNvSpPr>
            <a:spLocks noGrp="1"/>
          </p:cNvSpPr>
          <p:nvPr>
            <p:ph type="title"/>
          </p:nvPr>
        </p:nvSpPr>
        <p:spPr/>
        <p:txBody>
          <a:bodyPr/>
          <a:lstStyle/>
          <a:p>
            <a:pPr algn="ctr"/>
            <a:r>
              <a:rPr lang="en-US" sz="2800" b="1" dirty="0">
                <a:solidFill>
                  <a:schemeClr val="accent4">
                    <a:lumMod val="60000"/>
                    <a:lumOff val="40000"/>
                  </a:schemeClr>
                </a:solidFill>
                <a:latin typeface="Arial Hebrew" pitchFamily="2" charset="-79"/>
                <a:cs typeface="Arial Hebrew" pitchFamily="2" charset="-79"/>
              </a:rPr>
              <a:t>KPI-1 : </a:t>
            </a:r>
            <a:r>
              <a:rPr lang="en-IN" sz="2800" b="1" dirty="0">
                <a:solidFill>
                  <a:schemeClr val="accent4">
                    <a:lumMod val="60000"/>
                    <a:lumOff val="40000"/>
                  </a:schemeClr>
                </a:solidFill>
                <a:latin typeface="Arial Hebrew" pitchFamily="2" charset="-79"/>
                <a:cs typeface="Arial Hebrew" pitchFamily="2" charset="-79"/>
              </a:rPr>
              <a:t>Year wise loan amount Stats</a:t>
            </a:r>
            <a:endParaRPr lang="en-US" sz="2800" b="1" dirty="0">
              <a:solidFill>
                <a:schemeClr val="accent4">
                  <a:lumMod val="60000"/>
                  <a:lumOff val="40000"/>
                </a:schemeClr>
              </a:solidFill>
              <a:latin typeface="Arial Hebrew" pitchFamily="2" charset="-79"/>
              <a:cs typeface="Arial Hebrew" pitchFamily="2" charset="-79"/>
            </a:endParaRPr>
          </a:p>
        </p:txBody>
      </p:sp>
      <p:pic>
        <p:nvPicPr>
          <p:cNvPr id="5" name="Content Placeholder 4">
            <a:extLst>
              <a:ext uri="{FF2B5EF4-FFF2-40B4-BE49-F238E27FC236}">
                <a16:creationId xmlns:a16="http://schemas.microsoft.com/office/drawing/2014/main" id="{31230EFA-AE54-3B33-D29F-6F75A958016C}"/>
              </a:ext>
            </a:extLst>
          </p:cNvPr>
          <p:cNvPicPr>
            <a:picLocks noGrp="1" noChangeAspect="1"/>
          </p:cNvPicPr>
          <p:nvPr>
            <p:ph idx="1"/>
          </p:nvPr>
        </p:nvPicPr>
        <p:blipFill>
          <a:blip r:embed="rId3"/>
          <a:stretch>
            <a:fillRect/>
          </a:stretch>
        </p:blipFill>
        <p:spPr>
          <a:xfrm>
            <a:off x="110426" y="2559864"/>
            <a:ext cx="5943905" cy="3506399"/>
          </a:xfrm>
        </p:spPr>
      </p:pic>
      <p:sp>
        <p:nvSpPr>
          <p:cNvPr id="8" name="TextBox 7">
            <a:extLst>
              <a:ext uri="{FF2B5EF4-FFF2-40B4-BE49-F238E27FC236}">
                <a16:creationId xmlns:a16="http://schemas.microsoft.com/office/drawing/2014/main" id="{412633C7-68C0-11C9-35A5-6EE9CC552C32}"/>
              </a:ext>
            </a:extLst>
          </p:cNvPr>
          <p:cNvSpPr txBox="1"/>
          <p:nvPr/>
        </p:nvSpPr>
        <p:spPr>
          <a:xfrm>
            <a:off x="6135967" y="2341756"/>
            <a:ext cx="5818140" cy="4226312"/>
          </a:xfrm>
          <a:prstGeom prst="rect">
            <a:avLst/>
          </a:prstGeom>
          <a:noFill/>
        </p:spPr>
        <p:txBody>
          <a:bodyPr wrap="square" rtlCol="0">
            <a:spAutoFit/>
          </a:bodyPr>
          <a:lstStyle/>
          <a:p>
            <a:pPr marL="285750" indent="-285750" algn="just">
              <a:lnSpc>
                <a:spcPct val="150000"/>
              </a:lnSpc>
              <a:buFont typeface="Arial" panose="020B0604020202020204" pitchFamily="34" charset="0"/>
              <a:buChar char="•"/>
            </a:pPr>
            <a:r>
              <a:rPr lang="en-IN" b="0" i="0" u="none" strike="noStrike" dirty="0">
                <a:solidFill>
                  <a:schemeClr val="bg2">
                    <a:lumMod val="25000"/>
                  </a:schemeClr>
                </a:solidFill>
                <a:effectLst/>
                <a:latin typeface="Arial Hebrew" pitchFamily="2" charset="-79"/>
                <a:cs typeface="Arial Hebrew" pitchFamily="2" charset="-79"/>
              </a:rPr>
              <a:t>By examining the chart, we can observe a consistent increase in the loan amount over the years. For instance, from 2007 to 2011, the loan amount surged from 22,19,275 to 26,05,06,575. </a:t>
            </a:r>
          </a:p>
          <a:p>
            <a:pPr marL="285750" indent="-285750" algn="just">
              <a:lnSpc>
                <a:spcPct val="150000"/>
              </a:lnSpc>
              <a:buFont typeface="Arial" panose="020B0604020202020204" pitchFamily="34" charset="0"/>
              <a:buChar char="•"/>
            </a:pPr>
            <a:r>
              <a:rPr lang="en-IN" b="0" i="0" u="none" strike="noStrike" dirty="0">
                <a:solidFill>
                  <a:schemeClr val="bg2">
                    <a:lumMod val="25000"/>
                  </a:schemeClr>
                </a:solidFill>
                <a:effectLst/>
                <a:latin typeface="Arial Hebrew" pitchFamily="2" charset="-79"/>
                <a:cs typeface="Arial Hebrew" pitchFamily="2" charset="-79"/>
              </a:rPr>
              <a:t>Calculating the difference between these two amounts shows an increase of 258,287,300 over a span of 4 years. The grand total of all years amounts to 44,56,02,650.00. </a:t>
            </a:r>
          </a:p>
          <a:p>
            <a:pPr marL="285750" indent="-285750" algn="just">
              <a:lnSpc>
                <a:spcPct val="150000"/>
              </a:lnSpc>
              <a:buFont typeface="Arial" panose="020B0604020202020204" pitchFamily="34" charset="0"/>
              <a:buChar char="•"/>
            </a:pPr>
            <a:r>
              <a:rPr lang="en-IN" b="0" i="0" u="none" strike="noStrike" dirty="0">
                <a:solidFill>
                  <a:schemeClr val="bg2">
                    <a:lumMod val="25000"/>
                  </a:schemeClr>
                </a:solidFill>
                <a:effectLst/>
                <a:latin typeface="Arial Hebrew" pitchFamily="2" charset="-79"/>
                <a:cs typeface="Arial Hebrew" pitchFamily="2" charset="-79"/>
              </a:rPr>
              <a:t>This indicates a substantial growth in the loan portfolio over the </a:t>
            </a:r>
            <a:r>
              <a:rPr lang="en-IN" b="0" i="0" u="none" strike="noStrike" dirty="0" err="1">
                <a:solidFill>
                  <a:schemeClr val="bg2">
                    <a:lumMod val="25000"/>
                  </a:schemeClr>
                </a:solidFill>
                <a:effectLst/>
                <a:latin typeface="Arial Hebrew" pitchFamily="2" charset="-79"/>
                <a:cs typeface="Arial Hebrew" pitchFamily="2" charset="-79"/>
              </a:rPr>
              <a:t>analyzed</a:t>
            </a:r>
            <a:r>
              <a:rPr lang="en-IN" b="0" i="0" u="none" strike="noStrike" dirty="0">
                <a:solidFill>
                  <a:schemeClr val="bg2">
                    <a:lumMod val="25000"/>
                  </a:schemeClr>
                </a:solidFill>
                <a:effectLst/>
                <a:latin typeface="Arial Hebrew" pitchFamily="2" charset="-79"/>
                <a:cs typeface="Arial Hebrew" pitchFamily="2" charset="-79"/>
              </a:rPr>
              <a:t> period.</a:t>
            </a:r>
            <a:endParaRPr lang="en-US" dirty="0">
              <a:solidFill>
                <a:schemeClr val="bg2">
                  <a:lumMod val="25000"/>
                </a:schemeClr>
              </a:solidFill>
              <a:latin typeface="Arial Hebrew" pitchFamily="2" charset="-79"/>
              <a:cs typeface="Arial Hebrew" pitchFamily="2" charset="-79"/>
            </a:endParaRPr>
          </a:p>
        </p:txBody>
      </p:sp>
    </p:spTree>
    <p:extLst>
      <p:ext uri="{BB962C8B-B14F-4D97-AF65-F5344CB8AC3E}">
        <p14:creationId xmlns:p14="http://schemas.microsoft.com/office/powerpoint/2010/main" val="525925980"/>
      </p:ext>
    </p:extLst>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4171A88B-A45D-ED84-FF03-EF1461EA9F43}"/>
              </a:ext>
            </a:extLst>
          </p:cNvPr>
          <p:cNvPicPr>
            <a:picLocks noChangeAspect="1"/>
          </p:cNvPicPr>
          <p:nvPr/>
        </p:nvPicPr>
        <p:blipFill>
          <a:blip r:embed="rId2">
            <a:alphaModFix amt="5000"/>
          </a:blip>
          <a:stretch>
            <a:fillRect/>
          </a:stretch>
        </p:blipFill>
        <p:spPr>
          <a:xfrm>
            <a:off x="-786492" y="0"/>
            <a:ext cx="13764984" cy="6858000"/>
          </a:xfrm>
          <a:prstGeom prst="rect">
            <a:avLst/>
          </a:prstGeom>
        </p:spPr>
      </p:pic>
      <p:sp>
        <p:nvSpPr>
          <p:cNvPr id="2" name="Title 1">
            <a:extLst>
              <a:ext uri="{FF2B5EF4-FFF2-40B4-BE49-F238E27FC236}">
                <a16:creationId xmlns:a16="http://schemas.microsoft.com/office/drawing/2014/main" id="{1442801A-E424-33D8-49E1-60370C2AB8F7}"/>
              </a:ext>
            </a:extLst>
          </p:cNvPr>
          <p:cNvSpPr>
            <a:spLocks noGrp="1"/>
          </p:cNvSpPr>
          <p:nvPr>
            <p:ph type="title"/>
          </p:nvPr>
        </p:nvSpPr>
        <p:spPr/>
        <p:txBody>
          <a:bodyPr/>
          <a:lstStyle/>
          <a:p>
            <a:pPr algn="ctr"/>
            <a:r>
              <a:rPr lang="en-US" sz="2800" b="1" dirty="0">
                <a:solidFill>
                  <a:schemeClr val="accent4">
                    <a:lumMod val="60000"/>
                    <a:lumOff val="40000"/>
                  </a:schemeClr>
                </a:solidFill>
                <a:latin typeface="Arial Hebrew" pitchFamily="2" charset="-79"/>
                <a:cs typeface="Arial Hebrew" pitchFamily="2" charset="-79"/>
              </a:rPr>
              <a:t>KPI-2 : </a:t>
            </a:r>
            <a:r>
              <a:rPr lang="en-IN" sz="2800" b="1" dirty="0">
                <a:solidFill>
                  <a:schemeClr val="accent4">
                    <a:lumMod val="60000"/>
                    <a:lumOff val="40000"/>
                  </a:schemeClr>
                </a:solidFill>
                <a:latin typeface="Arial Hebrew" pitchFamily="2" charset="-79"/>
                <a:cs typeface="Arial Hebrew" pitchFamily="2" charset="-79"/>
              </a:rPr>
              <a:t>Grade and sub grade wise </a:t>
            </a:r>
            <a:r>
              <a:rPr lang="en-IN" sz="2800" b="1" dirty="0" err="1">
                <a:solidFill>
                  <a:schemeClr val="accent4">
                    <a:lumMod val="60000"/>
                    <a:lumOff val="40000"/>
                  </a:schemeClr>
                </a:solidFill>
                <a:latin typeface="Arial Hebrew" pitchFamily="2" charset="-79"/>
                <a:cs typeface="Arial Hebrew" pitchFamily="2" charset="-79"/>
              </a:rPr>
              <a:t>revol_bal</a:t>
            </a:r>
            <a:endParaRPr lang="en-US" sz="2800" b="1" dirty="0">
              <a:solidFill>
                <a:schemeClr val="accent4">
                  <a:lumMod val="60000"/>
                  <a:lumOff val="40000"/>
                </a:schemeClr>
              </a:solidFill>
              <a:latin typeface="Arial Hebrew" pitchFamily="2" charset="-79"/>
              <a:cs typeface="Arial Hebrew" pitchFamily="2" charset="-79"/>
            </a:endParaRPr>
          </a:p>
        </p:txBody>
      </p:sp>
      <p:pic>
        <p:nvPicPr>
          <p:cNvPr id="8" name="Content Placeholder 7">
            <a:extLst>
              <a:ext uri="{FF2B5EF4-FFF2-40B4-BE49-F238E27FC236}">
                <a16:creationId xmlns:a16="http://schemas.microsoft.com/office/drawing/2014/main" id="{85BFACEC-CDEE-D2BE-E9CC-065110DAAE17}"/>
              </a:ext>
            </a:extLst>
          </p:cNvPr>
          <p:cNvPicPr>
            <a:picLocks noGrp="1" noChangeAspect="1"/>
          </p:cNvPicPr>
          <p:nvPr>
            <p:ph idx="1"/>
          </p:nvPr>
        </p:nvPicPr>
        <p:blipFill>
          <a:blip r:embed="rId3"/>
          <a:stretch>
            <a:fillRect/>
          </a:stretch>
        </p:blipFill>
        <p:spPr>
          <a:xfrm>
            <a:off x="0" y="2431274"/>
            <a:ext cx="4942168" cy="4036432"/>
          </a:xfrm>
        </p:spPr>
      </p:pic>
      <p:sp>
        <p:nvSpPr>
          <p:cNvPr id="9" name="TextBox 8">
            <a:extLst>
              <a:ext uri="{FF2B5EF4-FFF2-40B4-BE49-F238E27FC236}">
                <a16:creationId xmlns:a16="http://schemas.microsoft.com/office/drawing/2014/main" id="{9448F25D-C39C-3F1D-3872-4CD9119D69B0}"/>
              </a:ext>
            </a:extLst>
          </p:cNvPr>
          <p:cNvSpPr txBox="1"/>
          <p:nvPr/>
        </p:nvSpPr>
        <p:spPr>
          <a:xfrm>
            <a:off x="4861932" y="2431274"/>
            <a:ext cx="7330068" cy="4493538"/>
          </a:xfrm>
          <a:prstGeom prst="rect">
            <a:avLst/>
          </a:prstGeom>
          <a:noFill/>
        </p:spPr>
        <p:txBody>
          <a:bodyPr wrap="square" rtlCol="0">
            <a:spAutoFit/>
          </a:bodyPr>
          <a:lstStyle/>
          <a:p>
            <a:pPr marL="285750" indent="-285750" algn="just">
              <a:lnSpc>
                <a:spcPct val="150000"/>
              </a:lnSpc>
              <a:buFont typeface="Arial" panose="020B0604020202020204" pitchFamily="34" charset="0"/>
              <a:buChar char="•"/>
            </a:pPr>
            <a:r>
              <a:rPr lang="en-IN" sz="1600" b="0" i="0" u="none" strike="noStrike" dirty="0">
                <a:solidFill>
                  <a:srgbClr val="0D0D0D"/>
                </a:solidFill>
                <a:effectLst/>
                <a:latin typeface="Arial Hebrew" pitchFamily="2" charset="-79"/>
                <a:cs typeface="Arial Hebrew" pitchFamily="2" charset="-79"/>
              </a:rPr>
              <a:t>In the loan grading system, each loan is assigned a quality score based on various factors such as the borrower's credit history, collateral quality, and the probability of timely repayment of the principal and interest. Upon analysis, it was discovered that Grade B loans exhibit the highest revolving balance, whereas Grade G loans have the lowest revolving balance.</a:t>
            </a:r>
          </a:p>
          <a:p>
            <a:pPr marL="285750" indent="-285750" algn="just">
              <a:lnSpc>
                <a:spcPct val="150000"/>
              </a:lnSpc>
              <a:buFont typeface="Arial" panose="020B0604020202020204" pitchFamily="34" charset="0"/>
              <a:buChar char="•"/>
            </a:pPr>
            <a:r>
              <a:rPr lang="en-IN" sz="1600" b="0" i="0" u="none" strike="noStrike" dirty="0">
                <a:solidFill>
                  <a:srgbClr val="0D0D0D"/>
                </a:solidFill>
                <a:effectLst/>
                <a:latin typeface="Arial Hebrew" pitchFamily="2" charset="-79"/>
                <a:cs typeface="Arial Hebrew" pitchFamily="2" charset="-79"/>
              </a:rPr>
              <a:t>Further investigation revealed that among Grade B loans, the top 5 countries with the highest revolving balance are California, Florida, New Jersey, New York, and Texas.</a:t>
            </a:r>
          </a:p>
          <a:p>
            <a:pPr marL="285750" indent="-285750" algn="just">
              <a:lnSpc>
                <a:spcPct val="150000"/>
              </a:lnSpc>
              <a:buFont typeface="Arial" panose="020B0604020202020204" pitchFamily="34" charset="0"/>
              <a:buChar char="•"/>
            </a:pPr>
            <a:r>
              <a:rPr lang="en-IN" sz="1600" b="0" i="0" u="none" strike="noStrike" dirty="0">
                <a:solidFill>
                  <a:srgbClr val="0D0D0D"/>
                </a:solidFill>
                <a:effectLst/>
                <a:latin typeface="Arial Hebrew" pitchFamily="2" charset="-79"/>
                <a:cs typeface="Arial Hebrew" pitchFamily="2" charset="-79"/>
              </a:rPr>
              <a:t>Moreover, in the year 2007, Grade C sub-grade C3 had the highest revolving balance, while in the year 2011, Grade B sub-grade B3 exhibited the highest revolving balance. These insights highlight the variations in revolving balances across different loan grades and sub-grades over the years.</a:t>
            </a:r>
          </a:p>
        </p:txBody>
      </p:sp>
    </p:spTree>
    <p:extLst>
      <p:ext uri="{BB962C8B-B14F-4D97-AF65-F5344CB8AC3E}">
        <p14:creationId xmlns:p14="http://schemas.microsoft.com/office/powerpoint/2010/main" val="2774303824"/>
      </p:ext>
    </p:extLst>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7451C35-7F73-F9E8-D3A7-3107DE3449AA}"/>
              </a:ext>
            </a:extLst>
          </p:cNvPr>
          <p:cNvPicPr>
            <a:picLocks noChangeAspect="1"/>
          </p:cNvPicPr>
          <p:nvPr/>
        </p:nvPicPr>
        <p:blipFill>
          <a:blip r:embed="rId2">
            <a:alphaModFix amt="5000"/>
          </a:blip>
          <a:stretch>
            <a:fillRect/>
          </a:stretch>
        </p:blipFill>
        <p:spPr>
          <a:xfrm>
            <a:off x="-596922" y="323387"/>
            <a:ext cx="13764986" cy="6858000"/>
          </a:xfrm>
          <a:prstGeom prst="rect">
            <a:avLst/>
          </a:prstGeom>
        </p:spPr>
      </p:pic>
      <p:sp>
        <p:nvSpPr>
          <p:cNvPr id="2" name="Title 1">
            <a:extLst>
              <a:ext uri="{FF2B5EF4-FFF2-40B4-BE49-F238E27FC236}">
                <a16:creationId xmlns:a16="http://schemas.microsoft.com/office/drawing/2014/main" id="{1442801A-E424-33D8-49E1-60370C2AB8F7}"/>
              </a:ext>
            </a:extLst>
          </p:cNvPr>
          <p:cNvSpPr>
            <a:spLocks noGrp="1"/>
          </p:cNvSpPr>
          <p:nvPr>
            <p:ph type="title"/>
          </p:nvPr>
        </p:nvSpPr>
        <p:spPr/>
        <p:txBody>
          <a:bodyPr/>
          <a:lstStyle/>
          <a:p>
            <a:pPr algn="ctr"/>
            <a:r>
              <a:rPr lang="en-US" b="1" dirty="0">
                <a:solidFill>
                  <a:schemeClr val="accent4">
                    <a:lumMod val="60000"/>
                    <a:lumOff val="40000"/>
                  </a:schemeClr>
                </a:solidFill>
                <a:latin typeface="Arial Hebrew" pitchFamily="2" charset="-79"/>
                <a:cs typeface="Arial Hebrew" pitchFamily="2" charset="-79"/>
              </a:rPr>
              <a:t>KPI-3 : </a:t>
            </a:r>
            <a:r>
              <a:rPr lang="en-IN" sz="3600" b="1" dirty="0">
                <a:solidFill>
                  <a:schemeClr val="accent4">
                    <a:lumMod val="60000"/>
                    <a:lumOff val="40000"/>
                  </a:schemeClr>
                </a:solidFill>
                <a:latin typeface="Arial Hebrew" pitchFamily="2" charset="-79"/>
                <a:cs typeface="Arial Hebrew" pitchFamily="2" charset="-79"/>
              </a:rPr>
              <a:t>Total Payment for Verified Status Vs Total Payment for Non Verified Status</a:t>
            </a:r>
            <a:br>
              <a:rPr lang="en-IN" sz="3600" dirty="0">
                <a:solidFill>
                  <a:schemeClr val="accent1">
                    <a:lumMod val="75000"/>
                  </a:schemeClr>
                </a:solidFill>
                <a:latin typeface="Arial Hebrew" pitchFamily="2" charset="-79"/>
                <a:cs typeface="Arial Hebrew" pitchFamily="2" charset="-79"/>
              </a:rPr>
            </a:br>
            <a:endParaRPr lang="en-US" b="1" dirty="0">
              <a:solidFill>
                <a:schemeClr val="accent4">
                  <a:lumMod val="60000"/>
                  <a:lumOff val="40000"/>
                </a:schemeClr>
              </a:solidFill>
              <a:latin typeface="Arial Hebrew" pitchFamily="2" charset="-79"/>
              <a:cs typeface="Arial Hebrew" pitchFamily="2" charset="-79"/>
            </a:endParaRPr>
          </a:p>
        </p:txBody>
      </p:sp>
      <p:pic>
        <p:nvPicPr>
          <p:cNvPr id="5" name="Content Placeholder 4">
            <a:extLst>
              <a:ext uri="{FF2B5EF4-FFF2-40B4-BE49-F238E27FC236}">
                <a16:creationId xmlns:a16="http://schemas.microsoft.com/office/drawing/2014/main" id="{D8D0F99D-5464-8532-B69F-3EE12A9CC0CF}"/>
              </a:ext>
            </a:extLst>
          </p:cNvPr>
          <p:cNvPicPr>
            <a:picLocks noGrp="1" noChangeAspect="1"/>
          </p:cNvPicPr>
          <p:nvPr>
            <p:ph idx="1"/>
          </p:nvPr>
        </p:nvPicPr>
        <p:blipFill>
          <a:blip r:embed="rId3"/>
          <a:stretch>
            <a:fillRect/>
          </a:stretch>
        </p:blipFill>
        <p:spPr>
          <a:xfrm>
            <a:off x="356261" y="2327564"/>
            <a:ext cx="4999510" cy="3408218"/>
          </a:xfrm>
        </p:spPr>
      </p:pic>
      <p:sp>
        <p:nvSpPr>
          <p:cNvPr id="8" name="TextBox 7">
            <a:extLst>
              <a:ext uri="{FF2B5EF4-FFF2-40B4-BE49-F238E27FC236}">
                <a16:creationId xmlns:a16="http://schemas.microsoft.com/office/drawing/2014/main" id="{0AF0128C-026A-FAB6-0E83-088DDC026FE0}"/>
              </a:ext>
            </a:extLst>
          </p:cNvPr>
          <p:cNvSpPr txBox="1"/>
          <p:nvPr/>
        </p:nvSpPr>
        <p:spPr>
          <a:xfrm>
            <a:off x="6096000" y="2631688"/>
            <a:ext cx="4742985" cy="3797193"/>
          </a:xfrm>
          <a:prstGeom prst="rect">
            <a:avLst/>
          </a:prstGeom>
          <a:noFill/>
        </p:spPr>
        <p:txBody>
          <a:bodyPr wrap="square" rtlCol="0">
            <a:spAutoFit/>
          </a:bodyPr>
          <a:lstStyle/>
          <a:p>
            <a:pPr marL="285750" indent="-285750" algn="just">
              <a:lnSpc>
                <a:spcPct val="150000"/>
              </a:lnSpc>
              <a:buFont typeface="Arial" panose="020B0604020202020204" pitchFamily="34" charset="0"/>
              <a:buChar char="•"/>
            </a:pPr>
            <a:r>
              <a:rPr lang="en-IN" b="0" i="0" u="none" strike="noStrike" dirty="0">
                <a:solidFill>
                  <a:schemeClr val="bg2">
                    <a:lumMod val="25000"/>
                  </a:schemeClr>
                </a:solidFill>
                <a:effectLst/>
                <a:latin typeface="Arial Hebrew" pitchFamily="2" charset="-79"/>
                <a:cs typeface="Arial Hebrew" pitchFamily="2" charset="-79"/>
              </a:rPr>
              <a:t>The pie chart illustrates that 58.88% of the total payments are associated with verified loan applications, while 41.12% correspond to non-verified applications. </a:t>
            </a:r>
          </a:p>
          <a:p>
            <a:pPr marL="285750" indent="-285750" algn="just">
              <a:lnSpc>
                <a:spcPct val="150000"/>
              </a:lnSpc>
              <a:buFont typeface="Arial" panose="020B0604020202020204" pitchFamily="34" charset="0"/>
              <a:buChar char="•"/>
            </a:pPr>
            <a:r>
              <a:rPr lang="en-IN" b="0" i="0" u="none" strike="noStrike" dirty="0">
                <a:solidFill>
                  <a:schemeClr val="bg2">
                    <a:lumMod val="25000"/>
                  </a:schemeClr>
                </a:solidFill>
                <a:effectLst/>
                <a:latin typeface="Arial Hebrew" pitchFamily="2" charset="-79"/>
                <a:cs typeface="Arial Hebrew" pitchFamily="2" charset="-79"/>
              </a:rPr>
              <a:t>This indicates that verified applications constitute a larger portion of the total payment compared to non-verified applications in the initial stage of the verification process.</a:t>
            </a:r>
            <a:endParaRPr lang="en-US" dirty="0">
              <a:solidFill>
                <a:schemeClr val="bg2">
                  <a:lumMod val="25000"/>
                </a:schemeClr>
              </a:solidFill>
              <a:latin typeface="Arial Hebrew" pitchFamily="2" charset="-79"/>
              <a:cs typeface="Arial Hebrew" pitchFamily="2" charset="-79"/>
            </a:endParaRPr>
          </a:p>
        </p:txBody>
      </p:sp>
    </p:spTree>
    <p:extLst>
      <p:ext uri="{BB962C8B-B14F-4D97-AF65-F5344CB8AC3E}">
        <p14:creationId xmlns:p14="http://schemas.microsoft.com/office/powerpoint/2010/main" val="10219227"/>
      </p:ext>
    </p:extLst>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8702B29-1153-4890-D60F-DD5C64EDFD2E}"/>
              </a:ext>
            </a:extLst>
          </p:cNvPr>
          <p:cNvPicPr>
            <a:picLocks noChangeAspect="1"/>
          </p:cNvPicPr>
          <p:nvPr/>
        </p:nvPicPr>
        <p:blipFill>
          <a:blip r:embed="rId2">
            <a:alphaModFix amt="5000"/>
          </a:blip>
          <a:stretch>
            <a:fillRect/>
          </a:stretch>
        </p:blipFill>
        <p:spPr>
          <a:xfrm>
            <a:off x="-704717" y="383018"/>
            <a:ext cx="13764986" cy="6858000"/>
          </a:xfrm>
          <a:prstGeom prst="rect">
            <a:avLst/>
          </a:prstGeom>
        </p:spPr>
      </p:pic>
      <p:sp>
        <p:nvSpPr>
          <p:cNvPr id="2" name="Title 1">
            <a:extLst>
              <a:ext uri="{FF2B5EF4-FFF2-40B4-BE49-F238E27FC236}">
                <a16:creationId xmlns:a16="http://schemas.microsoft.com/office/drawing/2014/main" id="{1442801A-E424-33D8-49E1-60370C2AB8F7}"/>
              </a:ext>
            </a:extLst>
          </p:cNvPr>
          <p:cNvSpPr>
            <a:spLocks noGrp="1"/>
          </p:cNvSpPr>
          <p:nvPr>
            <p:ph type="title"/>
          </p:nvPr>
        </p:nvSpPr>
        <p:spPr/>
        <p:txBody>
          <a:bodyPr/>
          <a:lstStyle/>
          <a:p>
            <a:pPr algn="ctr"/>
            <a:r>
              <a:rPr lang="en-US" sz="2800" b="1" dirty="0">
                <a:solidFill>
                  <a:schemeClr val="accent4">
                    <a:lumMod val="60000"/>
                    <a:lumOff val="40000"/>
                  </a:schemeClr>
                </a:solidFill>
                <a:latin typeface="Arial Hebrew" pitchFamily="2" charset="-79"/>
                <a:cs typeface="Arial Hebrew" pitchFamily="2" charset="-79"/>
              </a:rPr>
              <a:t>KPI-4 : </a:t>
            </a:r>
            <a:r>
              <a:rPr lang="en-IN" sz="2800" b="1" dirty="0">
                <a:solidFill>
                  <a:schemeClr val="accent4">
                    <a:lumMod val="60000"/>
                    <a:lumOff val="40000"/>
                  </a:schemeClr>
                </a:solidFill>
                <a:latin typeface="Arial Hebrew" pitchFamily="2" charset="-79"/>
                <a:cs typeface="Arial Hebrew" pitchFamily="2" charset="-79"/>
              </a:rPr>
              <a:t>State wise and </a:t>
            </a:r>
            <a:r>
              <a:rPr lang="en-IN" sz="2800" b="1" dirty="0" err="1">
                <a:solidFill>
                  <a:schemeClr val="accent4">
                    <a:lumMod val="60000"/>
                    <a:lumOff val="40000"/>
                  </a:schemeClr>
                </a:solidFill>
                <a:latin typeface="Arial Hebrew" pitchFamily="2" charset="-79"/>
                <a:cs typeface="Arial Hebrew" pitchFamily="2" charset="-79"/>
              </a:rPr>
              <a:t>last_credit_pull_d</a:t>
            </a:r>
            <a:r>
              <a:rPr lang="en-IN" sz="2800" b="1" dirty="0">
                <a:solidFill>
                  <a:schemeClr val="accent4">
                    <a:lumMod val="60000"/>
                    <a:lumOff val="40000"/>
                  </a:schemeClr>
                </a:solidFill>
                <a:latin typeface="Arial Hebrew" pitchFamily="2" charset="-79"/>
                <a:cs typeface="Arial Hebrew" pitchFamily="2" charset="-79"/>
              </a:rPr>
              <a:t> wise loan status</a:t>
            </a:r>
            <a:br>
              <a:rPr lang="en-IN" sz="2800" dirty="0">
                <a:solidFill>
                  <a:schemeClr val="accent1">
                    <a:lumMod val="75000"/>
                  </a:schemeClr>
                </a:solidFill>
                <a:latin typeface="Arial Hebrew" pitchFamily="2" charset="-79"/>
                <a:cs typeface="Arial Hebrew" pitchFamily="2" charset="-79"/>
              </a:rPr>
            </a:br>
            <a:endParaRPr lang="en-US" sz="2800" b="1" dirty="0">
              <a:solidFill>
                <a:schemeClr val="accent4">
                  <a:lumMod val="60000"/>
                  <a:lumOff val="40000"/>
                </a:schemeClr>
              </a:solidFill>
              <a:latin typeface="Arial Hebrew" pitchFamily="2" charset="-79"/>
              <a:cs typeface="Arial Hebrew" pitchFamily="2" charset="-79"/>
            </a:endParaRPr>
          </a:p>
        </p:txBody>
      </p:sp>
      <p:pic>
        <p:nvPicPr>
          <p:cNvPr id="5" name="Content Placeholder 4">
            <a:extLst>
              <a:ext uri="{FF2B5EF4-FFF2-40B4-BE49-F238E27FC236}">
                <a16:creationId xmlns:a16="http://schemas.microsoft.com/office/drawing/2014/main" id="{03FA9397-4D7D-C711-2365-C961E4AC956F}"/>
              </a:ext>
            </a:extLst>
          </p:cNvPr>
          <p:cNvPicPr>
            <a:picLocks noGrp="1" noChangeAspect="1"/>
          </p:cNvPicPr>
          <p:nvPr>
            <p:ph idx="1"/>
          </p:nvPr>
        </p:nvPicPr>
        <p:blipFill>
          <a:blip r:embed="rId3"/>
          <a:stretch>
            <a:fillRect/>
          </a:stretch>
        </p:blipFill>
        <p:spPr>
          <a:xfrm>
            <a:off x="298643" y="2446668"/>
            <a:ext cx="5237018" cy="3146610"/>
          </a:xfrm>
        </p:spPr>
      </p:pic>
      <p:sp>
        <p:nvSpPr>
          <p:cNvPr id="9" name="TextBox 8">
            <a:extLst>
              <a:ext uri="{FF2B5EF4-FFF2-40B4-BE49-F238E27FC236}">
                <a16:creationId xmlns:a16="http://schemas.microsoft.com/office/drawing/2014/main" id="{766146C7-B7E6-53B7-F341-DA898F45AE3F}"/>
              </a:ext>
            </a:extLst>
          </p:cNvPr>
          <p:cNvSpPr txBox="1"/>
          <p:nvPr/>
        </p:nvSpPr>
        <p:spPr>
          <a:xfrm>
            <a:off x="6177776" y="2301204"/>
            <a:ext cx="4761571" cy="4939814"/>
          </a:xfrm>
          <a:prstGeom prst="rect">
            <a:avLst/>
          </a:prstGeom>
          <a:noFill/>
        </p:spPr>
        <p:txBody>
          <a:bodyPr wrap="square" rtlCol="0">
            <a:spAutoFit/>
          </a:bodyPr>
          <a:lstStyle/>
          <a:p>
            <a:pPr marL="285750" indent="-285750" algn="just">
              <a:lnSpc>
                <a:spcPct val="150000"/>
              </a:lnSpc>
              <a:buFont typeface="Arial" panose="020B0604020202020204" pitchFamily="34" charset="0"/>
              <a:buChar char="•"/>
            </a:pPr>
            <a:r>
              <a:rPr lang="en-IN" b="0" i="0" u="none" strike="noStrike" dirty="0">
                <a:solidFill>
                  <a:schemeClr val="bg2">
                    <a:lumMod val="25000"/>
                  </a:schemeClr>
                </a:solidFill>
                <a:effectLst/>
                <a:latin typeface="Arial Hebrew" pitchFamily="2" charset="-79"/>
                <a:cs typeface="Arial Hebrew" pitchFamily="2" charset="-79"/>
              </a:rPr>
              <a:t>The bubble chart demonstrates the count of loan statuses in each state of the USA on the last credit pull date. Notably, California (CA) exhibits the highest number of customers who have taken loans, with a count exceeding 5000. </a:t>
            </a:r>
          </a:p>
          <a:p>
            <a:pPr marL="285750" indent="-285750" algn="just">
              <a:lnSpc>
                <a:spcPct val="150000"/>
              </a:lnSpc>
              <a:buFont typeface="Arial" panose="020B0604020202020204" pitchFamily="34" charset="0"/>
              <a:buChar char="•"/>
            </a:pPr>
            <a:r>
              <a:rPr lang="en-IN" b="0" i="0" u="none" strike="noStrike" dirty="0">
                <a:solidFill>
                  <a:schemeClr val="bg2">
                    <a:lumMod val="25000"/>
                  </a:schemeClr>
                </a:solidFill>
                <a:effectLst/>
                <a:latin typeface="Arial Hebrew" pitchFamily="2" charset="-79"/>
                <a:cs typeface="Arial Hebrew" pitchFamily="2" charset="-79"/>
              </a:rPr>
              <a:t>Moreover, it's evident that approximately 97% of bank customers across all states have a status of fully paid. This underscores a high rate of successful loan repayments among the bank's clients.</a:t>
            </a:r>
          </a:p>
          <a:p>
            <a:pPr algn="just"/>
            <a:endParaRPr lang="en-US" dirty="0">
              <a:solidFill>
                <a:schemeClr val="bg2">
                  <a:lumMod val="25000"/>
                </a:schemeClr>
              </a:solidFill>
              <a:latin typeface="Arial Hebrew" pitchFamily="2" charset="-79"/>
              <a:cs typeface="Arial Hebrew" pitchFamily="2" charset="-79"/>
            </a:endParaRPr>
          </a:p>
        </p:txBody>
      </p:sp>
    </p:spTree>
    <p:extLst>
      <p:ext uri="{BB962C8B-B14F-4D97-AF65-F5344CB8AC3E}">
        <p14:creationId xmlns:p14="http://schemas.microsoft.com/office/powerpoint/2010/main" val="4246103765"/>
      </p:ext>
    </p:extLst>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8225019B-42B2-84C1-2ACB-776D78C35CE3}"/>
              </a:ext>
            </a:extLst>
          </p:cNvPr>
          <p:cNvPicPr>
            <a:picLocks noChangeAspect="1"/>
          </p:cNvPicPr>
          <p:nvPr/>
        </p:nvPicPr>
        <p:blipFill>
          <a:blip r:embed="rId2">
            <a:alphaModFix amt="5000"/>
          </a:blip>
          <a:stretch>
            <a:fillRect/>
          </a:stretch>
        </p:blipFill>
        <p:spPr>
          <a:xfrm>
            <a:off x="-786492" y="0"/>
            <a:ext cx="13764984" cy="6858000"/>
          </a:xfrm>
          <a:prstGeom prst="rect">
            <a:avLst/>
          </a:prstGeom>
        </p:spPr>
      </p:pic>
      <p:sp>
        <p:nvSpPr>
          <p:cNvPr id="2" name="Title 1">
            <a:extLst>
              <a:ext uri="{FF2B5EF4-FFF2-40B4-BE49-F238E27FC236}">
                <a16:creationId xmlns:a16="http://schemas.microsoft.com/office/drawing/2014/main" id="{1442801A-E424-33D8-49E1-60370C2AB8F7}"/>
              </a:ext>
            </a:extLst>
          </p:cNvPr>
          <p:cNvSpPr>
            <a:spLocks noGrp="1"/>
          </p:cNvSpPr>
          <p:nvPr>
            <p:ph type="title"/>
          </p:nvPr>
        </p:nvSpPr>
        <p:spPr/>
        <p:txBody>
          <a:bodyPr/>
          <a:lstStyle/>
          <a:p>
            <a:pPr algn="ctr"/>
            <a:r>
              <a:rPr lang="en-US" sz="2800" b="1" dirty="0">
                <a:solidFill>
                  <a:schemeClr val="accent4">
                    <a:lumMod val="60000"/>
                    <a:lumOff val="40000"/>
                  </a:schemeClr>
                </a:solidFill>
                <a:latin typeface="Arial Hebrew" pitchFamily="2" charset="-79"/>
                <a:cs typeface="Arial Hebrew" pitchFamily="2" charset="-79"/>
              </a:rPr>
              <a:t>KPI-5 : </a:t>
            </a:r>
            <a:r>
              <a:rPr lang="en-IN" sz="2800" b="1" dirty="0">
                <a:solidFill>
                  <a:schemeClr val="accent4">
                    <a:lumMod val="60000"/>
                    <a:lumOff val="40000"/>
                  </a:schemeClr>
                </a:solidFill>
                <a:latin typeface="Arial Hebrew" pitchFamily="2" charset="-79"/>
                <a:cs typeface="Arial Hebrew" pitchFamily="2" charset="-79"/>
              </a:rPr>
              <a:t>Home ownership Vs last payment date stats</a:t>
            </a:r>
            <a:br>
              <a:rPr lang="en-IN" sz="3600" dirty="0">
                <a:solidFill>
                  <a:schemeClr val="accent1">
                    <a:lumMod val="75000"/>
                  </a:schemeClr>
                </a:solidFill>
                <a:latin typeface="Arial Hebrew" pitchFamily="2" charset="-79"/>
                <a:cs typeface="Arial Hebrew" pitchFamily="2" charset="-79"/>
              </a:rPr>
            </a:br>
            <a:endParaRPr lang="en-US" b="1" dirty="0">
              <a:solidFill>
                <a:schemeClr val="accent4">
                  <a:lumMod val="60000"/>
                  <a:lumOff val="40000"/>
                </a:schemeClr>
              </a:solidFill>
              <a:latin typeface="Arial Hebrew" pitchFamily="2" charset="-79"/>
              <a:cs typeface="Arial Hebrew" pitchFamily="2" charset="-79"/>
            </a:endParaRPr>
          </a:p>
        </p:txBody>
      </p:sp>
      <p:pic>
        <p:nvPicPr>
          <p:cNvPr id="8" name="Content Placeholder 7">
            <a:extLst>
              <a:ext uri="{FF2B5EF4-FFF2-40B4-BE49-F238E27FC236}">
                <a16:creationId xmlns:a16="http://schemas.microsoft.com/office/drawing/2014/main" id="{8249E6A5-271C-3548-7949-C67C8482316E}"/>
              </a:ext>
            </a:extLst>
          </p:cNvPr>
          <p:cNvPicPr>
            <a:picLocks noGrp="1" noChangeAspect="1"/>
          </p:cNvPicPr>
          <p:nvPr>
            <p:ph idx="1"/>
          </p:nvPr>
        </p:nvPicPr>
        <p:blipFill>
          <a:blip r:embed="rId3"/>
          <a:stretch>
            <a:fillRect/>
          </a:stretch>
        </p:blipFill>
        <p:spPr>
          <a:xfrm>
            <a:off x="201955" y="2654300"/>
            <a:ext cx="4827245" cy="3231995"/>
          </a:xfrm>
        </p:spPr>
      </p:pic>
      <p:sp>
        <p:nvSpPr>
          <p:cNvPr id="9" name="TextBox 8">
            <a:extLst>
              <a:ext uri="{FF2B5EF4-FFF2-40B4-BE49-F238E27FC236}">
                <a16:creationId xmlns:a16="http://schemas.microsoft.com/office/drawing/2014/main" id="{5D2DF852-B077-D32C-22F9-F0D48A6AEC66}"/>
              </a:ext>
            </a:extLst>
          </p:cNvPr>
          <p:cNvSpPr txBox="1"/>
          <p:nvPr/>
        </p:nvSpPr>
        <p:spPr>
          <a:xfrm>
            <a:off x="5397190" y="2654300"/>
            <a:ext cx="6592855" cy="3788858"/>
          </a:xfrm>
          <a:prstGeom prst="rect">
            <a:avLst/>
          </a:prstGeom>
          <a:noFill/>
        </p:spPr>
        <p:txBody>
          <a:bodyPr wrap="square" rtlCol="0">
            <a:spAutoFit/>
          </a:bodyPr>
          <a:lstStyle/>
          <a:p>
            <a:pPr marL="285750" indent="-285750" algn="just">
              <a:lnSpc>
                <a:spcPct val="150000"/>
              </a:lnSpc>
              <a:buFont typeface="Arial" panose="020B0604020202020204" pitchFamily="34" charset="0"/>
              <a:buChar char="•"/>
            </a:pPr>
            <a:r>
              <a:rPr lang="en-IN" b="0" i="0" u="none" strike="noStrike" dirty="0">
                <a:solidFill>
                  <a:schemeClr val="bg2">
                    <a:lumMod val="25000"/>
                  </a:schemeClr>
                </a:solidFill>
                <a:effectLst/>
                <a:latin typeface="Arial Hebrew" pitchFamily="2" charset="-79"/>
                <a:cs typeface="Arial Hebrew" pitchFamily="2" charset="-79"/>
              </a:rPr>
              <a:t>Between 2008 and 2014, there was a gradual increase in the count of home ownership loans. However, from 2014 to 2016, this count began to decline.</a:t>
            </a:r>
          </a:p>
          <a:p>
            <a:pPr marL="285750" indent="-285750" algn="just">
              <a:lnSpc>
                <a:spcPct val="150000"/>
              </a:lnSpc>
              <a:buFont typeface="Arial" panose="020B0604020202020204" pitchFamily="34" charset="0"/>
              <a:buChar char="•"/>
            </a:pPr>
            <a:r>
              <a:rPr lang="en-IN" b="0" i="0" u="none" strike="noStrike" dirty="0">
                <a:solidFill>
                  <a:schemeClr val="bg2">
                    <a:lumMod val="25000"/>
                  </a:schemeClr>
                </a:solidFill>
                <a:effectLst/>
                <a:latin typeface="Arial Hebrew" pitchFamily="2" charset="-79"/>
                <a:cs typeface="Arial Hebrew" pitchFamily="2" charset="-79"/>
              </a:rPr>
              <a:t>Upon closer examination, it was found that California had the highest count of rent home ownership loans among all states.</a:t>
            </a:r>
          </a:p>
          <a:p>
            <a:pPr marL="285750" indent="-285750" algn="just">
              <a:lnSpc>
                <a:spcPct val="150000"/>
              </a:lnSpc>
              <a:buFont typeface="Arial" panose="020B0604020202020204" pitchFamily="34" charset="0"/>
              <a:buChar char="•"/>
            </a:pPr>
            <a:r>
              <a:rPr lang="en-IN" b="0" i="0" u="none" strike="noStrike" dirty="0">
                <a:solidFill>
                  <a:schemeClr val="bg2">
                    <a:lumMod val="25000"/>
                  </a:schemeClr>
                </a:solidFill>
                <a:effectLst/>
                <a:latin typeface="Arial Hebrew" pitchFamily="2" charset="-79"/>
                <a:cs typeface="Arial Hebrew" pitchFamily="2" charset="-79"/>
              </a:rPr>
              <a:t>Additionally, the analysis indicated that both rent and mortgage loans were widely accepted within the home ownership loan category, suggesting a diverse range of financing options being utilized by borrowers in this sector.</a:t>
            </a:r>
          </a:p>
        </p:txBody>
      </p:sp>
    </p:spTree>
    <p:extLst>
      <p:ext uri="{BB962C8B-B14F-4D97-AF65-F5344CB8AC3E}">
        <p14:creationId xmlns:p14="http://schemas.microsoft.com/office/powerpoint/2010/main" val="3063577058"/>
      </p:ext>
    </p:extLst>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8225019B-42B2-84C1-2ACB-776D78C35CE3}"/>
              </a:ext>
            </a:extLst>
          </p:cNvPr>
          <p:cNvPicPr>
            <a:picLocks noChangeAspect="1"/>
          </p:cNvPicPr>
          <p:nvPr/>
        </p:nvPicPr>
        <p:blipFill>
          <a:blip r:embed="rId2">
            <a:alphaModFix amt="5000"/>
          </a:blip>
          <a:stretch>
            <a:fillRect/>
          </a:stretch>
        </p:blipFill>
        <p:spPr>
          <a:xfrm>
            <a:off x="-672192" y="14287"/>
            <a:ext cx="13764984" cy="6858000"/>
          </a:xfrm>
          <a:prstGeom prst="rect">
            <a:avLst/>
          </a:prstGeom>
        </p:spPr>
      </p:pic>
      <p:sp>
        <p:nvSpPr>
          <p:cNvPr id="2" name="Title 1">
            <a:extLst>
              <a:ext uri="{FF2B5EF4-FFF2-40B4-BE49-F238E27FC236}">
                <a16:creationId xmlns:a16="http://schemas.microsoft.com/office/drawing/2014/main" id="{1442801A-E424-33D8-49E1-60370C2AB8F7}"/>
              </a:ext>
            </a:extLst>
          </p:cNvPr>
          <p:cNvSpPr>
            <a:spLocks noGrp="1"/>
          </p:cNvSpPr>
          <p:nvPr>
            <p:ph type="title"/>
          </p:nvPr>
        </p:nvSpPr>
        <p:spPr/>
        <p:txBody>
          <a:bodyPr/>
          <a:lstStyle/>
          <a:p>
            <a:pPr algn="ctr"/>
            <a:br>
              <a:rPr lang="en-IN" sz="3600" dirty="0">
                <a:solidFill>
                  <a:schemeClr val="accent1">
                    <a:lumMod val="75000"/>
                  </a:schemeClr>
                </a:solidFill>
                <a:latin typeface="Arial Hebrew" pitchFamily="2" charset="-79"/>
                <a:cs typeface="Arial Hebrew" pitchFamily="2" charset="-79"/>
              </a:rPr>
            </a:br>
            <a:br>
              <a:rPr lang="en-IN" sz="3600" dirty="0">
                <a:solidFill>
                  <a:schemeClr val="accent1">
                    <a:lumMod val="75000"/>
                  </a:schemeClr>
                </a:solidFill>
                <a:latin typeface="Arial Hebrew" pitchFamily="2" charset="-79"/>
                <a:cs typeface="Arial Hebrew" pitchFamily="2" charset="-79"/>
              </a:rPr>
            </a:br>
            <a:endParaRPr lang="en-US" b="1" dirty="0">
              <a:solidFill>
                <a:schemeClr val="accent4">
                  <a:lumMod val="60000"/>
                  <a:lumOff val="40000"/>
                </a:schemeClr>
              </a:solidFill>
              <a:latin typeface="Arial Hebrew" pitchFamily="2" charset="-79"/>
              <a:cs typeface="Arial Hebrew" pitchFamily="2" charset="-79"/>
            </a:endParaRPr>
          </a:p>
        </p:txBody>
      </p:sp>
      <p:sp>
        <p:nvSpPr>
          <p:cNvPr id="16" name="TextBox 15">
            <a:extLst>
              <a:ext uri="{FF2B5EF4-FFF2-40B4-BE49-F238E27FC236}">
                <a16:creationId xmlns:a16="http://schemas.microsoft.com/office/drawing/2014/main" id="{F2ABB163-D91D-9DEA-3716-9F9D521500A8}"/>
              </a:ext>
            </a:extLst>
          </p:cNvPr>
          <p:cNvSpPr txBox="1"/>
          <p:nvPr/>
        </p:nvSpPr>
        <p:spPr>
          <a:xfrm>
            <a:off x="485775" y="865485"/>
            <a:ext cx="11215687" cy="923330"/>
          </a:xfrm>
          <a:prstGeom prst="rect">
            <a:avLst/>
          </a:prstGeom>
          <a:noFill/>
        </p:spPr>
        <p:txBody>
          <a:bodyPr wrap="square" rtlCol="0">
            <a:spAutoFit/>
          </a:bodyPr>
          <a:lstStyle/>
          <a:p>
            <a:pPr algn="ctr"/>
            <a:r>
              <a:rPr lang="en-US" sz="5400" b="1" dirty="0">
                <a:solidFill>
                  <a:schemeClr val="accent4">
                    <a:lumMod val="60000"/>
                    <a:lumOff val="40000"/>
                  </a:schemeClr>
                </a:solidFill>
                <a:latin typeface="Arial Hebrew" pitchFamily="2" charset="-79"/>
                <a:cs typeface="Arial Hebrew" pitchFamily="2" charset="-79"/>
              </a:rPr>
              <a:t>Excel Dashboard</a:t>
            </a:r>
          </a:p>
        </p:txBody>
      </p:sp>
      <p:pic>
        <p:nvPicPr>
          <p:cNvPr id="18" name="Picture 17">
            <a:extLst>
              <a:ext uri="{FF2B5EF4-FFF2-40B4-BE49-F238E27FC236}">
                <a16:creationId xmlns:a16="http://schemas.microsoft.com/office/drawing/2014/main" id="{A03AE882-CF07-A491-BD8A-7319EAF0DC4B}"/>
              </a:ext>
            </a:extLst>
          </p:cNvPr>
          <p:cNvPicPr>
            <a:picLocks noChangeAspect="1"/>
          </p:cNvPicPr>
          <p:nvPr/>
        </p:nvPicPr>
        <p:blipFill>
          <a:blip r:embed="rId3"/>
          <a:stretch>
            <a:fillRect/>
          </a:stretch>
        </p:blipFill>
        <p:spPr>
          <a:xfrm>
            <a:off x="485775" y="1788815"/>
            <a:ext cx="11215686" cy="4857750"/>
          </a:xfrm>
          <a:prstGeom prst="rect">
            <a:avLst/>
          </a:prstGeom>
        </p:spPr>
      </p:pic>
    </p:spTree>
    <p:extLst>
      <p:ext uri="{BB962C8B-B14F-4D97-AF65-F5344CB8AC3E}">
        <p14:creationId xmlns:p14="http://schemas.microsoft.com/office/powerpoint/2010/main" val="689868791"/>
      </p:ext>
    </p:extLst>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 Boardroom</Template>
  <TotalTime>154</TotalTime>
  <Words>726</Words>
  <Application>Microsoft Macintosh PowerPoint</Application>
  <PresentationFormat>Widescreen</PresentationFormat>
  <Paragraphs>52</Paragraphs>
  <Slides>13</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13</vt:i4>
      </vt:variant>
    </vt:vector>
  </HeadingPairs>
  <TitlesOfParts>
    <vt:vector size="21" baseType="lpstr">
      <vt:lpstr>Arial</vt:lpstr>
      <vt:lpstr>Arial Hebrew</vt:lpstr>
      <vt:lpstr>Arial Hebrew Light</vt:lpstr>
      <vt:lpstr>Calibri</vt:lpstr>
      <vt:lpstr>Century Gothic</vt:lpstr>
      <vt:lpstr>Gloucester MT Extra Condensed</vt:lpstr>
      <vt:lpstr>Wingdings 3</vt:lpstr>
      <vt:lpstr>Ion Boardroom</vt:lpstr>
      <vt:lpstr>Bank Loan of Customers</vt:lpstr>
      <vt:lpstr>Objective</vt:lpstr>
      <vt:lpstr>Contents</vt:lpstr>
      <vt:lpstr>KPI-1 : Year wise loan amount Stats</vt:lpstr>
      <vt:lpstr>KPI-2 : Grade and sub grade wise revol_bal</vt:lpstr>
      <vt:lpstr>KPI-3 : Total Payment for Verified Status Vs Total Payment for Non Verified Status </vt:lpstr>
      <vt:lpstr>KPI-4 : State wise and last_credit_pull_d wise loan status </vt:lpstr>
      <vt:lpstr>KPI-5 : Home ownership Vs last payment date stats </vt:lpstr>
      <vt:lpstr>  </vt:lpstr>
      <vt:lpstr>  </vt:lpstr>
      <vt:lpstr>  </vt:lpstr>
      <vt:lpstr>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Bank Loan of Customers</dc:title>
  <dc:creator>Microsoft Office User</dc:creator>
  <cp:lastModifiedBy>Microsoft Office User</cp:lastModifiedBy>
  <cp:revision>5</cp:revision>
  <dcterms:created xsi:type="dcterms:W3CDTF">2024-02-29T05:58:21Z</dcterms:created>
  <dcterms:modified xsi:type="dcterms:W3CDTF">2024-02-29T08:32:51Z</dcterms:modified>
</cp:coreProperties>
</file>